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78" r:id="rId6"/>
    <p:sldId id="276" r:id="rId7"/>
    <p:sldId id="279" r:id="rId8"/>
    <p:sldId id="281" r:id="rId9"/>
    <p:sldId id="266" r:id="rId10"/>
    <p:sldId id="267" r:id="rId11"/>
    <p:sldId id="285" r:id="rId12"/>
    <p:sldId id="286" r:id="rId13"/>
    <p:sldId id="265" r:id="rId14"/>
    <p:sldId id="284" r:id="rId15"/>
    <p:sldId id="282" r:id="rId16"/>
    <p:sldId id="269" r:id="rId17"/>
    <p:sldId id="273" r:id="rId18"/>
    <p:sldId id="277" r:id="rId19"/>
    <p:sldId id="275" r:id="rId20"/>
    <p:sldId id="270" r:id="rId21"/>
    <p:sldId id="283" r:id="rId22"/>
    <p:sldId id="271" r:id="rId23"/>
    <p:sldId id="287" r:id="rId24"/>
    <p:sldId id="272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A7BD3-5187-4768-97C3-F646EFF309D5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5BADF-2811-4C15-8F2A-75D95C4B1FF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Loge </a:t>
            </a:r>
            <a:r>
              <a:rPr lang="zh-TW" altLang="en-US" dirty="0" smtClean="0"/>
              <a:t>網站標語 網站名稱 收尋模組 廣告模組 網站地圖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F5BADF-2811-4C15-8F2A-75D95C4B1FF6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zh-TW" altLang="en-US" smtClean="0"/>
              <a:t>按一下圖示以新增表格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+mn-lt"/>
                <a:ea typeface="+mn-ea"/>
              </a:defRPr>
            </a:lvl1pPr>
          </a:lstStyle>
          <a:p>
            <a:fld id="{3A29EB3D-ADCA-465B-9119-00BA6331BCBC}" type="datetimeFigureOut">
              <a:rPr lang="zh-TW" altLang="en-US" smtClean="0"/>
              <a:pPr/>
              <a:t>2012/3/19</a:t>
            </a:fld>
            <a:endParaRPr lang="zh-TW" altLang="en-US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400">
                <a:latin typeface="+mn-lt"/>
                <a:ea typeface="+mn-ea"/>
              </a:defRPr>
            </a:lvl1pPr>
          </a:lstStyle>
          <a:p>
            <a:endParaRPr lang="zh-TW" altLang="en-US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400">
                <a:latin typeface="+mn-lt"/>
                <a:ea typeface="+mn-ea"/>
              </a:defRPr>
            </a:lvl1pPr>
          </a:lstStyle>
          <a:p>
            <a:fld id="{EF2D7918-2714-4016-9314-9555F66FEA8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rgbClr val="000000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rgbClr val="000000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000000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ePage</a:t>
            </a:r>
            <a:r>
              <a:rPr lang="zh-TW" altLang="en-US" dirty="0" smtClean="0"/>
              <a:t>教育訓練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基礎課程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黑快馬股份有限公司</a:t>
            </a:r>
            <a:endParaRPr lang="en-US" altLang="zh-TW" dirty="0" smtClean="0"/>
          </a:p>
          <a:p>
            <a:r>
              <a:rPr lang="zh-TW" altLang="en-US" dirty="0" smtClean="0"/>
              <a:t>講師：</a:t>
            </a:r>
            <a:r>
              <a:rPr lang="en-US" altLang="zh-TW" dirty="0" smtClean="0"/>
              <a:t>Master</a:t>
            </a:r>
            <a:endParaRPr lang="zh-TW" alt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ePage</a:t>
            </a:r>
            <a:r>
              <a:rPr lang="zh-TW" altLang="en-US" dirty="0" smtClean="0"/>
              <a:t>課程大綱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zh-TW" b="1" dirty="0" err="1" smtClean="0"/>
              <a:t>ePage</a:t>
            </a:r>
            <a:r>
              <a:rPr lang="en-US" altLang="zh-TW" b="1" dirty="0" smtClean="0"/>
              <a:t> </a:t>
            </a:r>
            <a:r>
              <a:rPr lang="zh-TW" altLang="en-US" b="1" dirty="0" smtClean="0"/>
              <a:t>概念介紹</a:t>
            </a:r>
            <a:endParaRPr lang="en-US" altLang="zh-TW" b="1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/>
              <a:t>內容管理</a:t>
            </a:r>
            <a:endParaRPr lang="en-US" altLang="zh-TW" b="1" dirty="0" smtClean="0"/>
          </a:p>
          <a:p>
            <a:pPr marL="971550" lvl="1" indent="-514350">
              <a:buFont typeface="Wingdings" pitchFamily="2" charset="2"/>
              <a:buChar char="l"/>
            </a:pPr>
            <a:r>
              <a:rPr lang="zh-TW" altLang="en-US" dirty="0" smtClean="0"/>
              <a:t>新增資訊及分類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/>
              <a:t>模組管理</a:t>
            </a:r>
            <a:endParaRPr lang="en-US" altLang="zh-TW" sz="2400" b="1" dirty="0" smtClean="0"/>
          </a:p>
          <a:p>
            <a:pPr marL="914400" lvl="1" indent="-457200">
              <a:buFont typeface="Wingdings" pitchFamily="2" charset="2"/>
              <a:buChar char="l"/>
            </a:pPr>
            <a:r>
              <a:rPr lang="zh-TW" altLang="en-US" sz="2400" dirty="0" smtClean="0"/>
              <a:t>公告模組</a:t>
            </a:r>
            <a:endParaRPr lang="en-US" altLang="zh-TW" sz="2400" dirty="0" smtClean="0"/>
          </a:p>
          <a:p>
            <a:pPr marL="914400" lvl="1" indent="-457200">
              <a:buFont typeface="Wingdings" pitchFamily="2" charset="2"/>
              <a:buChar char="l"/>
            </a:pPr>
            <a:r>
              <a:rPr lang="zh-TW" altLang="en-US" sz="2400" dirty="0" smtClean="0"/>
              <a:t>連結模組</a:t>
            </a:r>
            <a:endParaRPr lang="en-US" altLang="zh-TW" sz="2400" dirty="0" smtClean="0"/>
          </a:p>
          <a:p>
            <a:pPr marL="914400" lvl="1" indent="-457200">
              <a:buFont typeface="Wingdings" pitchFamily="2" charset="2"/>
              <a:buChar char="l"/>
            </a:pPr>
            <a:r>
              <a:rPr lang="zh-TW" altLang="en-US" sz="2400" dirty="0" smtClean="0"/>
              <a:t>自訂模組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/>
              <a:t>Ｑ＆Ａ時間</a:t>
            </a:r>
            <a:endParaRPr lang="en-US" altLang="zh-TW" b="1" dirty="0" smtClean="0"/>
          </a:p>
          <a:p>
            <a:pPr marL="514350" indent="-514350">
              <a:buFont typeface="+mj-lt"/>
              <a:buAutoNum type="arabicPeriod"/>
            </a:pPr>
            <a:endParaRPr lang="zh-TW" altLang="en-US" dirty="0" smtClean="0"/>
          </a:p>
          <a:p>
            <a:pPr marL="514350" indent="-514350">
              <a:buFont typeface="+mj-lt"/>
              <a:buAutoNum type="arabicPeriod"/>
            </a:pPr>
            <a:endParaRPr lang="zh-TW" alt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 descr="2011-11-29_1641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196752"/>
            <a:ext cx="6410757" cy="5400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ePage</a:t>
            </a:r>
            <a:r>
              <a:rPr lang="zh-TW" altLang="en-US" dirty="0" smtClean="0"/>
              <a:t>前台介紹</a:t>
            </a:r>
            <a:endParaRPr lang="zh-TW" alt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4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380312" y="2060848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頁首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380312" y="580526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頁尾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右大括弧 12"/>
          <p:cNvSpPr/>
          <p:nvPr/>
        </p:nvSpPr>
        <p:spPr bwMode="auto">
          <a:xfrm>
            <a:off x="6948264" y="3933056"/>
            <a:ext cx="432048" cy="1728192"/>
          </a:xfrm>
          <a:prstGeom prst="rightBrace">
            <a:avLst/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右大括弧 13"/>
          <p:cNvSpPr/>
          <p:nvPr/>
        </p:nvSpPr>
        <p:spPr bwMode="auto">
          <a:xfrm>
            <a:off x="6948264" y="1268760"/>
            <a:ext cx="432048" cy="2592288"/>
          </a:xfrm>
          <a:prstGeom prst="rightBrace">
            <a:avLst>
              <a:gd name="adj1" fmla="val 18101"/>
              <a:gd name="adj2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右大括弧 14"/>
          <p:cNvSpPr/>
          <p:nvPr/>
        </p:nvSpPr>
        <p:spPr bwMode="auto">
          <a:xfrm>
            <a:off x="6948264" y="5661248"/>
            <a:ext cx="360040" cy="864096"/>
          </a:xfrm>
          <a:prstGeom prst="rightBrace">
            <a:avLst>
              <a:gd name="adj1" fmla="val 8334"/>
              <a:gd name="adj2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7380312" y="429309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頁面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7" name="框架 16"/>
          <p:cNvSpPr/>
          <p:nvPr/>
        </p:nvSpPr>
        <p:spPr bwMode="auto">
          <a:xfrm>
            <a:off x="323528" y="1196752"/>
            <a:ext cx="6552728" cy="2808312"/>
          </a:xfrm>
          <a:prstGeom prst="frame">
            <a:avLst>
              <a:gd name="adj1" fmla="val 3434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框架 17"/>
          <p:cNvSpPr/>
          <p:nvPr/>
        </p:nvSpPr>
        <p:spPr bwMode="auto">
          <a:xfrm>
            <a:off x="395536" y="5661248"/>
            <a:ext cx="6552728" cy="936104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如何登入後台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TW" altLang="en-US" dirty="0" smtClean="0"/>
              <a:t>範例：</a:t>
            </a:r>
            <a:r>
              <a:rPr lang="en-US" altLang="zh-TW" dirty="0" smtClean="0"/>
              <a:t>http://xxxx.ezpor.com/</a:t>
            </a:r>
            <a:r>
              <a:rPr lang="en-US" altLang="zh-TW" dirty="0" smtClean="0">
                <a:solidFill>
                  <a:srgbClr val="FF0000"/>
                </a:solidFill>
              </a:rPr>
              <a:t>admin</a:t>
            </a:r>
          </a:p>
          <a:p>
            <a:pPr>
              <a:buNone/>
            </a:pP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8" name="圖片 7" descr="2011-11-22_0900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068960"/>
            <a:ext cx="5200000" cy="1285714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211960" y="2996952"/>
            <a:ext cx="100811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admin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後台登入畫面</a:t>
            </a:r>
            <a:endParaRPr lang="zh-TW" altLang="en-US" dirty="0"/>
          </a:p>
        </p:txBody>
      </p:sp>
      <p:pic>
        <p:nvPicPr>
          <p:cNvPr id="7" name="圖片 6" descr="2011-12-14_12170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8496944" cy="4633397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頁面樣式變更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 smtClean="0"/>
              <a:t>頁面樣式＞頁面樣式變更</a:t>
            </a:r>
            <a:endParaRPr lang="en-US" altLang="zh-TW" b="1" dirty="0" smtClean="0"/>
          </a:p>
          <a:p>
            <a:endParaRPr lang="zh-TW" altLang="en-US" dirty="0"/>
          </a:p>
        </p:txBody>
      </p:sp>
      <p:pic>
        <p:nvPicPr>
          <p:cNvPr id="4" name="圖片 3" descr="2011-11-16 下午 03-56-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204864"/>
            <a:ext cx="8746246" cy="4104456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b="1" dirty="0" smtClean="0"/>
          </a:p>
          <a:p>
            <a:pPr algn="ctr">
              <a:buNone/>
            </a:pPr>
            <a:endParaRPr lang="en-US" altLang="zh-TW" b="1" dirty="0" smtClean="0"/>
          </a:p>
          <a:p>
            <a:pPr algn="ctr">
              <a:buNone/>
            </a:pPr>
            <a:r>
              <a:rPr lang="zh-TW" altLang="en-US" sz="8000" b="1" dirty="0" smtClean="0"/>
              <a:t>練習時間</a:t>
            </a:r>
            <a:endParaRPr lang="zh-TW" altLang="en-US" sz="8000" b="1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sz="7200" b="1" dirty="0" smtClean="0"/>
          </a:p>
          <a:p>
            <a:pPr algn="ctr">
              <a:buNone/>
            </a:pPr>
            <a:r>
              <a:rPr lang="zh-TW" altLang="en-US" sz="7200" b="1" dirty="0" smtClean="0"/>
              <a:t>內容管理</a:t>
            </a:r>
            <a:endParaRPr lang="zh-TW" altLang="en-US" sz="7200" b="1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內容管理</a:t>
            </a:r>
            <a:endParaRPr lang="zh-TW" altLang="en-US" dirty="0"/>
          </a:p>
        </p:txBody>
      </p:sp>
      <p:pic>
        <p:nvPicPr>
          <p:cNvPr id="6" name="內容版面配置區 5" descr="2011-11-16_09492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491" y="1196752"/>
            <a:ext cx="8736677" cy="4968552"/>
          </a:xfrm>
        </p:spPr>
      </p:pic>
      <p:sp>
        <p:nvSpPr>
          <p:cNvPr id="7" name="文字方塊 6"/>
          <p:cNvSpPr txBox="1"/>
          <p:nvPr/>
        </p:nvSpPr>
        <p:spPr>
          <a:xfrm>
            <a:off x="3419872" y="4941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259632" y="3861048"/>
            <a:ext cx="861774" cy="23762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smtClean="0">
                <a:solidFill>
                  <a:srgbClr val="FF0000"/>
                </a:solidFill>
              </a:rPr>
              <a:t>分類列表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95936" y="4509120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FF0000"/>
                </a:solidFill>
              </a:rPr>
              <a:t>所有資訊明細</a:t>
            </a:r>
            <a:endParaRPr lang="en-US" altLang="zh-TW" sz="4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新增分類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內容管理＞新增分類</a:t>
            </a:r>
            <a:endParaRPr lang="zh-TW" altLang="en-US" dirty="0"/>
          </a:p>
        </p:txBody>
      </p:sp>
      <p:pic>
        <p:nvPicPr>
          <p:cNvPr id="4" name="圖片 3" descr="2011-11-16_10463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132856"/>
            <a:ext cx="5383470" cy="427877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新增資訊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所有資訊＞新增資訊</a:t>
            </a:r>
            <a:endParaRPr lang="en-US" altLang="zh-TW" dirty="0" smtClean="0"/>
          </a:p>
        </p:txBody>
      </p:sp>
      <p:pic>
        <p:nvPicPr>
          <p:cNvPr id="5" name="圖片 4" descr="2011-11-24_1536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90" y="2132856"/>
            <a:ext cx="8744298" cy="4190476"/>
          </a:xfrm>
          <a:prstGeom prst="rect">
            <a:avLst/>
          </a:prstGeom>
        </p:spPr>
      </p:pic>
      <p:sp>
        <p:nvSpPr>
          <p:cNvPr id="6" name="向上箭號 5"/>
          <p:cNvSpPr/>
          <p:nvPr/>
        </p:nvSpPr>
        <p:spPr bwMode="auto">
          <a:xfrm>
            <a:off x="683568" y="2708920"/>
            <a:ext cx="360040" cy="432048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2011-11-24_15363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204865"/>
            <a:ext cx="7416824" cy="4185398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5192" y="346646"/>
            <a:ext cx="8229600" cy="1143000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文檔系統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5192" y="1672208"/>
            <a:ext cx="8229600" cy="4525963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文檔系統主要防止連結失效情形發生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圖片 4" descr="2011-12-15_1347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04864"/>
            <a:ext cx="8496944" cy="4392488"/>
          </a:xfrm>
          <a:prstGeom prst="rect">
            <a:avLst/>
          </a:prstGeom>
        </p:spPr>
      </p:pic>
      <p:sp>
        <p:nvSpPr>
          <p:cNvPr id="6" name="橢圓形圖說文字 5"/>
          <p:cNvSpPr/>
          <p:nvPr/>
        </p:nvSpPr>
        <p:spPr bwMode="auto">
          <a:xfrm>
            <a:off x="323528" y="4869160"/>
            <a:ext cx="2808312" cy="1368152"/>
          </a:xfrm>
          <a:prstGeom prst="wedgeEllipseCallout">
            <a:avLst>
              <a:gd name="adj1" fmla="val 36014"/>
              <a:gd name="adj2" fmla="val -96849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標楷體" pitchFamily="65" charset="-120"/>
                <a:ea typeface="標楷體" pitchFamily="65" charset="-120"/>
              </a:rPr>
              <a:t>建立資料夾以便分類</a:t>
            </a:r>
          </a:p>
        </p:txBody>
      </p:sp>
      <p:sp>
        <p:nvSpPr>
          <p:cNvPr id="7" name="框架 6"/>
          <p:cNvSpPr/>
          <p:nvPr/>
        </p:nvSpPr>
        <p:spPr bwMode="auto">
          <a:xfrm>
            <a:off x="3851920" y="2924944"/>
            <a:ext cx="4824536" cy="2952328"/>
          </a:xfrm>
          <a:prstGeom prst="frame">
            <a:avLst>
              <a:gd name="adj1" fmla="val 2853"/>
            </a:avLst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橢圓形圖說文字 7"/>
          <p:cNvSpPr/>
          <p:nvPr/>
        </p:nvSpPr>
        <p:spPr bwMode="auto">
          <a:xfrm>
            <a:off x="539552" y="2852936"/>
            <a:ext cx="2880320" cy="864096"/>
          </a:xfrm>
          <a:prstGeom prst="wedgeEllipseCallout">
            <a:avLst>
              <a:gd name="adj1" fmla="val 71400"/>
              <a:gd name="adj2" fmla="val 136749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標楷體" pitchFamily="65" charset="-120"/>
                <a:ea typeface="標楷體" pitchFamily="65" charset="-120"/>
              </a:rPr>
              <a:t>上傳內容明細</a:t>
            </a:r>
          </a:p>
        </p:txBody>
      </p:sp>
      <p:sp>
        <p:nvSpPr>
          <p:cNvPr id="9" name="框架 8"/>
          <p:cNvSpPr/>
          <p:nvPr/>
        </p:nvSpPr>
        <p:spPr bwMode="auto">
          <a:xfrm>
            <a:off x="251520" y="2564904"/>
            <a:ext cx="1080120" cy="360040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Icon</a:t>
            </a:r>
            <a:r>
              <a:rPr lang="zh-TW" altLang="en-US" dirty="0" smtClean="0"/>
              <a:t>介紹</a:t>
            </a:r>
            <a:endParaRPr lang="zh-TW" altLang="en-US" dirty="0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80928"/>
            <a:ext cx="488950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827088" y="2133600"/>
            <a:ext cx="28813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         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編輯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  <a:t/>
            </a:r>
            <a:b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</a:b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132856"/>
            <a:ext cx="465138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005064"/>
            <a:ext cx="560387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文字方塊 15"/>
          <p:cNvSpPr txBox="1"/>
          <p:nvPr/>
        </p:nvSpPr>
        <p:spPr>
          <a:xfrm>
            <a:off x="827088" y="3500438"/>
            <a:ext cx="33131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           </a:t>
            </a:r>
            <a:r>
              <a:rPr lang="zh-TW" altLang="en-US" dirty="0" smtClean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zh-TW" alt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重新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整理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827088" y="2852738"/>
            <a:ext cx="24495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           </a:t>
            </a:r>
            <a:r>
              <a:rPr lang="zh-TW" altLang="en-US" dirty="0" smtClean="0">
                <a:solidFill>
                  <a:srgbClr val="000000"/>
                </a:solidFill>
                <a:ea typeface="標楷體" pitchFamily="65" charset="-120"/>
              </a:rPr>
              <a:t>  </a:t>
            </a:r>
            <a:r>
              <a:rPr lang="zh-TW" alt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刪除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827584" y="4005064"/>
            <a:ext cx="55451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         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檢視該資訊前台頁面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  <a:t/>
            </a:r>
            <a:b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</a:b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20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501008"/>
            <a:ext cx="360362" cy="4175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1484784"/>
            <a:ext cx="43180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827088" y="1412875"/>
            <a:ext cx="568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         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新增</a:t>
            </a:r>
            <a:r>
              <a:rPr lang="en-US" altLang="zh-TW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資訊</a:t>
            </a:r>
            <a:r>
              <a:rPr lang="en-US" altLang="zh-TW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/</a:t>
            </a:r>
            <a:r>
              <a:rPr lang="zh-TW" altLang="en-U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分類</a:t>
            </a:r>
            <a:r>
              <a:rPr lang="en-US" altLang="zh-TW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)</a:t>
            </a:r>
            <a:endParaRPr lang="zh-TW" altLang="en-US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  <a:t/>
            </a:r>
            <a:br>
              <a:rPr lang="en-US" altLang="zh-TW" dirty="0">
                <a:solidFill>
                  <a:srgbClr val="000000"/>
                </a:solidFill>
                <a:ea typeface="標楷體" pitchFamily="65" charset="-120"/>
              </a:rPr>
            </a:b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zh-TW" altLang="en-US" dirty="0">
              <a:solidFill>
                <a:srgbClr val="000000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b="1" dirty="0" smtClean="0"/>
          </a:p>
          <a:p>
            <a:pPr algn="ctr">
              <a:buNone/>
            </a:pPr>
            <a:endParaRPr lang="en-US" altLang="zh-TW" b="1" dirty="0" smtClean="0"/>
          </a:p>
          <a:p>
            <a:pPr algn="ctr">
              <a:buNone/>
            </a:pPr>
            <a:r>
              <a:rPr lang="zh-TW" altLang="en-US" sz="8000" b="1" dirty="0" smtClean="0"/>
              <a:t>練習時間</a:t>
            </a:r>
            <a:endParaRPr lang="zh-TW" altLang="en-US" sz="8000" b="1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sz="7200" b="1" dirty="0" smtClean="0"/>
          </a:p>
          <a:p>
            <a:pPr algn="ctr">
              <a:buNone/>
            </a:pPr>
            <a:r>
              <a:rPr lang="zh-TW" altLang="en-US" sz="7200" b="1" dirty="0" smtClean="0"/>
              <a:t>模組管理</a:t>
            </a:r>
          </a:p>
          <a:p>
            <a:endParaRPr lang="zh-TW" alt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推薦模組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模組管理＞公告模組</a:t>
            </a:r>
            <a:endParaRPr lang="zh-TW" altLang="en-US" dirty="0"/>
          </a:p>
        </p:txBody>
      </p:sp>
      <p:pic>
        <p:nvPicPr>
          <p:cNvPr id="5" name="圖片 4" descr="2011-11-24_13375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204864"/>
            <a:ext cx="6795512" cy="4213217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模組至首頁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頁面樣式＞首頁畫面設定＞模組列表</a:t>
            </a:r>
            <a:endParaRPr lang="zh-TW" altLang="en-US" dirty="0"/>
          </a:p>
        </p:txBody>
      </p:sp>
      <p:pic>
        <p:nvPicPr>
          <p:cNvPr id="11" name="圖片 10" descr="2011-11-24_1543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204864"/>
            <a:ext cx="6634366" cy="4102410"/>
          </a:xfrm>
          <a:prstGeom prst="rect">
            <a:avLst/>
          </a:prstGeom>
        </p:spPr>
      </p:pic>
      <p:sp>
        <p:nvSpPr>
          <p:cNvPr id="18" name="框架 17"/>
          <p:cNvSpPr/>
          <p:nvPr/>
        </p:nvSpPr>
        <p:spPr bwMode="auto">
          <a:xfrm>
            <a:off x="1331640" y="4653136"/>
            <a:ext cx="792088" cy="288032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向上箭號 11"/>
          <p:cNvSpPr/>
          <p:nvPr/>
        </p:nvSpPr>
        <p:spPr bwMode="auto">
          <a:xfrm rot="10800000">
            <a:off x="3347864" y="5085184"/>
            <a:ext cx="504056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向上箭號 13"/>
          <p:cNvSpPr/>
          <p:nvPr/>
        </p:nvSpPr>
        <p:spPr bwMode="auto">
          <a:xfrm>
            <a:off x="5652120" y="3501008"/>
            <a:ext cx="504056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" name="圖片 12" descr="2011-11-24_16414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2204864"/>
            <a:ext cx="6624736" cy="4466114"/>
          </a:xfrm>
          <a:prstGeom prst="rect">
            <a:avLst/>
          </a:prstGeom>
        </p:spPr>
      </p:pic>
      <p:sp>
        <p:nvSpPr>
          <p:cNvPr id="16" name="框架 15"/>
          <p:cNvSpPr/>
          <p:nvPr/>
        </p:nvSpPr>
        <p:spPr bwMode="auto">
          <a:xfrm>
            <a:off x="1115616" y="2924944"/>
            <a:ext cx="2736304" cy="3933056"/>
          </a:xfrm>
          <a:prstGeom prst="frame">
            <a:avLst>
              <a:gd name="adj1" fmla="val 3677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迴轉箭號 16"/>
          <p:cNvSpPr/>
          <p:nvPr/>
        </p:nvSpPr>
        <p:spPr bwMode="auto">
          <a:xfrm>
            <a:off x="2915816" y="3861048"/>
            <a:ext cx="1512168" cy="720080"/>
          </a:xfrm>
          <a:prstGeom prst="uturnArrow">
            <a:avLst>
              <a:gd name="adj1" fmla="val 17185"/>
              <a:gd name="adj2" fmla="val 25000"/>
              <a:gd name="adj3" fmla="val 75000"/>
              <a:gd name="adj4" fmla="val 50000"/>
              <a:gd name="adj5" fmla="val 100000"/>
            </a:avLst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將模組擺放置頁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611560" y="1340768"/>
            <a:ext cx="4842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TW" altLang="en-US" sz="3200" b="1" dirty="0" smtClean="0">
                <a:solidFill>
                  <a:schemeClr val="bg1">
                    <a:lumMod val="50000"/>
                  </a:schemeClr>
                </a:solidFill>
              </a:rPr>
              <a:t>頁面樣式＞首頁畫面設定</a:t>
            </a:r>
            <a:endParaRPr lang="zh-TW" alt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圖片 4" descr="2011-11-24_1528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988840"/>
            <a:ext cx="7488832" cy="4235860"/>
          </a:xfrm>
          <a:prstGeom prst="rect">
            <a:avLst/>
          </a:prstGeom>
        </p:spPr>
      </p:pic>
      <p:sp>
        <p:nvSpPr>
          <p:cNvPr id="17" name="框架 16"/>
          <p:cNvSpPr/>
          <p:nvPr/>
        </p:nvSpPr>
        <p:spPr bwMode="auto">
          <a:xfrm>
            <a:off x="323528" y="5085184"/>
            <a:ext cx="7272808" cy="1008112"/>
          </a:xfrm>
          <a:prstGeom prst="frame">
            <a:avLst>
              <a:gd name="adj1" fmla="val 5523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847856" y="2636912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頁首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847856" y="5229200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頁尾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20" name="右大括弧 19"/>
          <p:cNvSpPr/>
          <p:nvPr/>
        </p:nvSpPr>
        <p:spPr bwMode="auto">
          <a:xfrm>
            <a:off x="7596336" y="3284984"/>
            <a:ext cx="432048" cy="1800200"/>
          </a:xfrm>
          <a:prstGeom prst="rightBrace">
            <a:avLst/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右大括弧 20"/>
          <p:cNvSpPr/>
          <p:nvPr/>
        </p:nvSpPr>
        <p:spPr bwMode="auto">
          <a:xfrm>
            <a:off x="7668344" y="2708920"/>
            <a:ext cx="360040" cy="504056"/>
          </a:xfrm>
          <a:prstGeom prst="rightBrace">
            <a:avLst>
              <a:gd name="adj1" fmla="val 18101"/>
              <a:gd name="adj2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右大括弧 21"/>
          <p:cNvSpPr/>
          <p:nvPr/>
        </p:nvSpPr>
        <p:spPr bwMode="auto">
          <a:xfrm>
            <a:off x="7596336" y="5157192"/>
            <a:ext cx="360040" cy="936104"/>
          </a:xfrm>
          <a:prstGeom prst="rightBrace">
            <a:avLst>
              <a:gd name="adj1" fmla="val 8334"/>
              <a:gd name="adj2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7847856" y="3861048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頁面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6" name="框架 15"/>
          <p:cNvSpPr/>
          <p:nvPr/>
        </p:nvSpPr>
        <p:spPr bwMode="auto">
          <a:xfrm>
            <a:off x="251520" y="2636912"/>
            <a:ext cx="7416824" cy="648072"/>
          </a:xfrm>
          <a:prstGeom prst="frame">
            <a:avLst>
              <a:gd name="adj1" fmla="val 5988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頁面佈局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 smtClean="0"/>
              <a:t>頁面樣式＞首頁畫面設定＞頁面佈局</a:t>
            </a:r>
            <a:endParaRPr lang="en-US" altLang="zh-TW" b="1" dirty="0" smtClean="0"/>
          </a:p>
          <a:p>
            <a:endParaRPr lang="zh-TW" altLang="en-US" dirty="0"/>
          </a:p>
        </p:txBody>
      </p:sp>
      <p:pic>
        <p:nvPicPr>
          <p:cNvPr id="4" name="圖片 3" descr="2011-11-16 下午 03-51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204864"/>
            <a:ext cx="7128792" cy="421021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連結模組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模組管理＞連結模組</a:t>
            </a:r>
            <a:endParaRPr lang="zh-TW" altLang="en-US" dirty="0"/>
          </a:p>
        </p:txBody>
      </p:sp>
      <p:pic>
        <p:nvPicPr>
          <p:cNvPr id="5" name="圖片 4" descr="2011-11-24_1339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2204864"/>
            <a:ext cx="6484756" cy="3990619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立方體 5"/>
          <p:cNvSpPr/>
          <p:nvPr/>
        </p:nvSpPr>
        <p:spPr bwMode="auto">
          <a:xfrm>
            <a:off x="2627784" y="3140968"/>
            <a:ext cx="3672408" cy="2016224"/>
          </a:xfrm>
          <a:prstGeom prst="cub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模組的概念</a:t>
            </a:r>
            <a:endParaRPr lang="zh-TW" altLang="en-US" dirty="0"/>
          </a:p>
        </p:txBody>
      </p:sp>
      <p:grpSp>
        <p:nvGrpSpPr>
          <p:cNvPr id="32" name="群組 31"/>
          <p:cNvGrpSpPr/>
          <p:nvPr/>
        </p:nvGrpSpPr>
        <p:grpSpPr>
          <a:xfrm>
            <a:off x="6660232" y="4653136"/>
            <a:ext cx="720080" cy="801380"/>
            <a:chOff x="6660232" y="4653136"/>
            <a:chExt cx="720080" cy="801380"/>
          </a:xfrm>
        </p:grpSpPr>
        <p:sp>
          <p:nvSpPr>
            <p:cNvPr id="9" name="流程圖: 接點 8"/>
            <p:cNvSpPr/>
            <p:nvPr/>
          </p:nvSpPr>
          <p:spPr bwMode="auto">
            <a:xfrm>
              <a:off x="6732240" y="4653136"/>
              <a:ext cx="432048" cy="432048"/>
            </a:xfrm>
            <a:prstGeom prst="flowChartConnector">
              <a:avLst/>
            </a:prstGeom>
            <a:solidFill>
              <a:srgbClr val="FFFFFF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6660232" y="5085184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solidFill>
                    <a:srgbClr val="FF0000"/>
                  </a:solidFill>
                </a:rPr>
                <a:t>資訊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3" name="群組 32"/>
          <p:cNvGrpSpPr/>
          <p:nvPr/>
        </p:nvGrpSpPr>
        <p:grpSpPr>
          <a:xfrm>
            <a:off x="7524328" y="4149080"/>
            <a:ext cx="720080" cy="801380"/>
            <a:chOff x="7524328" y="4149080"/>
            <a:chExt cx="720080" cy="801380"/>
          </a:xfrm>
        </p:grpSpPr>
        <p:sp>
          <p:nvSpPr>
            <p:cNvPr id="10" name="流程圖: 接點 9"/>
            <p:cNvSpPr/>
            <p:nvPr/>
          </p:nvSpPr>
          <p:spPr bwMode="auto">
            <a:xfrm>
              <a:off x="7596336" y="4149080"/>
              <a:ext cx="432048" cy="432048"/>
            </a:xfrm>
            <a:prstGeom prst="flowChartConnector">
              <a:avLst/>
            </a:prstGeom>
            <a:solidFill>
              <a:srgbClr val="FFFFFF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7524328" y="458112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solidFill>
                    <a:srgbClr val="FF0000"/>
                  </a:solidFill>
                </a:rPr>
                <a:t>資訊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7" name="群組 26"/>
          <p:cNvGrpSpPr/>
          <p:nvPr/>
        </p:nvGrpSpPr>
        <p:grpSpPr>
          <a:xfrm>
            <a:off x="611560" y="4437112"/>
            <a:ext cx="720080" cy="873388"/>
            <a:chOff x="611560" y="4437112"/>
            <a:chExt cx="720080" cy="873388"/>
          </a:xfrm>
        </p:grpSpPr>
        <p:sp>
          <p:nvSpPr>
            <p:cNvPr id="7" name="流程圖: 接點 6"/>
            <p:cNvSpPr/>
            <p:nvPr/>
          </p:nvSpPr>
          <p:spPr bwMode="auto">
            <a:xfrm>
              <a:off x="755576" y="4437112"/>
              <a:ext cx="432048" cy="432048"/>
            </a:xfrm>
            <a:prstGeom prst="flowChartConnector">
              <a:avLst/>
            </a:prstGeom>
            <a:solidFill>
              <a:srgbClr val="FFFFFF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611560" y="4941168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solidFill>
                    <a:srgbClr val="FF0000"/>
                  </a:solidFill>
                </a:rPr>
                <a:t>資訊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1547664" y="4869160"/>
            <a:ext cx="872480" cy="801380"/>
            <a:chOff x="1547664" y="4869160"/>
            <a:chExt cx="872480" cy="801380"/>
          </a:xfrm>
        </p:grpSpPr>
        <p:sp>
          <p:nvSpPr>
            <p:cNvPr id="8" name="流程圖: 接點 7"/>
            <p:cNvSpPr/>
            <p:nvPr/>
          </p:nvSpPr>
          <p:spPr bwMode="auto">
            <a:xfrm>
              <a:off x="1691680" y="4869160"/>
              <a:ext cx="432048" cy="432048"/>
            </a:xfrm>
            <a:prstGeom prst="flowChartConnector">
              <a:avLst/>
            </a:prstGeom>
            <a:solidFill>
              <a:srgbClr val="FFFFFF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 flipH="1">
              <a:off x="1547664" y="5301208"/>
              <a:ext cx="8724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solidFill>
                    <a:srgbClr val="FF0000"/>
                  </a:solidFill>
                </a:rPr>
                <a:t>資訊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3563888" y="2708920"/>
            <a:ext cx="1800200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</a:rPr>
              <a:t>模組</a:t>
            </a:r>
            <a:endParaRPr lang="zh-TW" altLang="en-US" sz="5400" b="1" dirty="0">
              <a:solidFill>
                <a:srgbClr val="FF0000"/>
              </a:solidFill>
            </a:endParaRPr>
          </a:p>
        </p:txBody>
      </p:sp>
      <p:sp>
        <p:nvSpPr>
          <p:cNvPr id="16" name="內容版面配置區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525963"/>
          </a:xfrm>
          <a:solidFill>
            <a:schemeClr val="tx1"/>
          </a:solidFill>
        </p:spPr>
        <p:txBody>
          <a:bodyPr/>
          <a:lstStyle/>
          <a:p>
            <a:endParaRPr lang="zh-TW" altLang="en-US" dirty="0"/>
          </a:p>
        </p:txBody>
      </p:sp>
      <p:sp>
        <p:nvSpPr>
          <p:cNvPr id="17" name="立方體 16"/>
          <p:cNvSpPr/>
          <p:nvPr/>
        </p:nvSpPr>
        <p:spPr bwMode="auto">
          <a:xfrm>
            <a:off x="1259632" y="4509120"/>
            <a:ext cx="1872208" cy="1152128"/>
          </a:xfrm>
          <a:prstGeom prst="cub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模組</a:t>
            </a:r>
            <a:endParaRPr kumimoji="0" lang="zh-TW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立方體 19"/>
          <p:cNvSpPr/>
          <p:nvPr/>
        </p:nvSpPr>
        <p:spPr bwMode="auto">
          <a:xfrm>
            <a:off x="3707904" y="4509120"/>
            <a:ext cx="2016224" cy="1152128"/>
          </a:xfrm>
          <a:prstGeom prst="cub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模組</a:t>
            </a:r>
            <a:endParaRPr kumimoji="0" lang="zh-TW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立方體 20"/>
          <p:cNvSpPr/>
          <p:nvPr/>
        </p:nvSpPr>
        <p:spPr bwMode="auto">
          <a:xfrm>
            <a:off x="1259632" y="2708920"/>
            <a:ext cx="1872208" cy="1152128"/>
          </a:xfrm>
          <a:prstGeom prst="cub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模組</a:t>
            </a:r>
            <a:endParaRPr kumimoji="0" lang="zh-TW" alt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立方體 21"/>
          <p:cNvSpPr/>
          <p:nvPr/>
        </p:nvSpPr>
        <p:spPr bwMode="auto">
          <a:xfrm>
            <a:off x="3707904" y="2780928"/>
            <a:ext cx="2016224" cy="1152128"/>
          </a:xfrm>
          <a:prstGeom prst="cub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模組</a:t>
            </a:r>
            <a:endParaRPr kumimoji="0" lang="zh-TW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8" name="圖片 27" descr="2011-11-25_09284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700808"/>
            <a:ext cx="4067944" cy="4448173"/>
          </a:xfrm>
          <a:prstGeom prst="rect">
            <a:avLst/>
          </a:prstGeom>
        </p:spPr>
      </p:pic>
      <p:sp>
        <p:nvSpPr>
          <p:cNvPr id="29" name="弧形箭號 (下彎) 28"/>
          <p:cNvSpPr/>
          <p:nvPr/>
        </p:nvSpPr>
        <p:spPr bwMode="auto">
          <a:xfrm>
            <a:off x="4572000" y="2636912"/>
            <a:ext cx="1080120" cy="864096"/>
          </a:xfrm>
          <a:prstGeom prst="curved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1475656" y="1556792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</a:rPr>
              <a:t>模組列表</a:t>
            </a:r>
            <a:endParaRPr lang="zh-TW" altLang="en-US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2 -0.06637 C 0.01597 -0.21762 0.0184 -0.36864 0.05677 -0.36563 C 0.09514 -0.36263 0.21319 -0.10106 0.24444 -0.0481 " pathEditMode="relative" ptsTypes="a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-0.08095 C 0.02639 -0.22595 0.02379 -0.37073 0.04757 -0.36795 C 0.07136 -0.36517 0.15139 -0.11517 0.17223 -0.06453 " pathEditMode="relative" ptsTypes="a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28 -0.13136 C -0.0592 -0.29926 -0.05712 -0.46716 -0.08889 -0.46554 C -0.12066 -0.46392 -0.18628 -0.29255 -0.25191 -0.12118 " pathEditMode="relative" ptsTypes="aaA">
                                      <p:cBhvr>
                                        <p:cTn id="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5 -0.07678 C -0.05677 -0.25416 -0.07587 -0.43154 -0.13593 -0.42299 C -0.196 -0.41443 -0.29687 -0.21993 -0.39757 -0.02544 " pathEditMode="relative" ptsTypes="aaA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532 L -4.16667E-6 0.1364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01041 L 1.38889E-6 0.1258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6.93802E-7 L -0.09462 6.93802E-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12581 L -0.09462 0.1258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uiExpand="1" build="p" animBg="1"/>
      <p:bldP spid="17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2" grpId="2" animBg="1"/>
      <p:bldP spid="29" grpId="0" animBg="1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自訂模組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模組管理＞自訂模組</a:t>
            </a:r>
            <a:endParaRPr lang="zh-TW" altLang="en-US" dirty="0"/>
          </a:p>
        </p:txBody>
      </p:sp>
      <p:pic>
        <p:nvPicPr>
          <p:cNvPr id="5" name="圖片 4" descr="2011-11-24_13410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276872"/>
            <a:ext cx="6480720" cy="3885779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重點回顧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新增資訊及分類應用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公告模組建立及首頁呈現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文檔系統建置防止網站破圖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建立對外連結模組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自訂模組並使用嵌入式語法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1403648" y="3140968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zh-TW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　客服專線：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(02)2393-0606</a:t>
            </a:r>
            <a:b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客服信箱：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vip@heimavista.com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pPr eaLnBrk="1" hangingPunct="1">
              <a:buNone/>
            </a:pPr>
            <a:r>
              <a:rPr lang="zh-TW" altLang="en-US" dirty="0" smtClean="0">
                <a:solidFill>
                  <a:srgbClr val="000000"/>
                </a:solidFill>
              </a:rPr>
              <a:t>　　　　　　　　　</a:t>
            </a:r>
            <a:endParaRPr lang="en-US" altLang="zh-TW" dirty="0" smtClean="0">
              <a:solidFill>
                <a:srgbClr val="000000"/>
              </a:solidFill>
            </a:endParaRPr>
          </a:p>
          <a:p>
            <a:pPr eaLnBrk="1" hangingPunct="1">
              <a:buNone/>
            </a:pPr>
            <a:r>
              <a:rPr lang="zh-TW" altLang="en-US" dirty="0" smtClean="0"/>
              <a:t>　　　　　　　   </a:t>
            </a:r>
            <a:r>
              <a:rPr lang="en-US" altLang="zh-TW" sz="6000" dirty="0" smtClean="0">
                <a:solidFill>
                  <a:srgbClr val="000000"/>
                </a:solidFill>
              </a:rPr>
              <a:t>Q&amp;A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黑快馬">
  <a:themeElements>
    <a:clrScheme name="1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1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標楷體" pitchFamily="65" charset="-12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標楷體" pitchFamily="65" charset="-120"/>
            <a:ea typeface="標楷體" pitchFamily="65" charset="-120"/>
          </a:defRPr>
        </a:defPPr>
      </a:lstStyle>
    </a:lnDef>
  </a:objectDefaults>
  <a:extraClrSchemeLst>
    <a:extraClrScheme>
      <a:clrScheme name="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黑快馬</Template>
  <TotalTime>1865</TotalTime>
  <Words>268</Words>
  <Application>Microsoft Office PowerPoint</Application>
  <PresentationFormat>如螢幕大小 (4:3)</PresentationFormat>
  <Paragraphs>90</Paragraphs>
  <Slides>24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黑快馬</vt:lpstr>
      <vt:lpstr>ePage教育訓練 基礎課程</vt:lpstr>
      <vt:lpstr>ePage課程大綱</vt:lpstr>
      <vt:lpstr>ePage前台介紹</vt:lpstr>
      <vt:lpstr>如何登入後台</vt:lpstr>
      <vt:lpstr>後台登入畫面</vt:lpstr>
      <vt:lpstr>頁面樣式變更</vt:lpstr>
      <vt:lpstr>投影片 7</vt:lpstr>
      <vt:lpstr>投影片 8</vt:lpstr>
      <vt:lpstr>內容管理</vt:lpstr>
      <vt:lpstr>新增分類</vt:lpstr>
      <vt:lpstr>新增資訊</vt:lpstr>
      <vt:lpstr>文檔系統</vt:lpstr>
      <vt:lpstr>Icon介紹</vt:lpstr>
      <vt:lpstr>投影片 14</vt:lpstr>
      <vt:lpstr>投影片 15</vt:lpstr>
      <vt:lpstr>推薦模組</vt:lpstr>
      <vt:lpstr>模組至首頁</vt:lpstr>
      <vt:lpstr>將模組擺放置頁</vt:lpstr>
      <vt:lpstr>頁面佈局</vt:lpstr>
      <vt:lpstr>連結模組</vt:lpstr>
      <vt:lpstr>模組的概念</vt:lpstr>
      <vt:lpstr>自訂模組</vt:lpstr>
      <vt:lpstr>重點回顧</vt:lpstr>
      <vt:lpstr>投影片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Page Pro教育訓練 基礎課程</dc:title>
  <dc:creator>newuser</dc:creator>
  <cp:lastModifiedBy>newuser</cp:lastModifiedBy>
  <cp:revision>194</cp:revision>
  <dcterms:created xsi:type="dcterms:W3CDTF">2011-11-15T09:32:47Z</dcterms:created>
  <dcterms:modified xsi:type="dcterms:W3CDTF">2012-03-19T02:52:57Z</dcterms:modified>
</cp:coreProperties>
</file>