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89" r:id="rId4"/>
    <p:sldId id="284" r:id="rId5"/>
    <p:sldId id="285" r:id="rId6"/>
    <p:sldId id="260" r:id="rId7"/>
    <p:sldId id="290" r:id="rId8"/>
    <p:sldId id="291" r:id="rId9"/>
    <p:sldId id="261" r:id="rId10"/>
    <p:sldId id="297" r:id="rId11"/>
    <p:sldId id="293" r:id="rId12"/>
    <p:sldId id="292" r:id="rId13"/>
    <p:sldId id="294" r:id="rId14"/>
    <p:sldId id="296" r:id="rId15"/>
    <p:sldId id="295" r:id="rId16"/>
    <p:sldId id="287" r:id="rId17"/>
    <p:sldId id="267" r:id="rId18"/>
    <p:sldId id="280" r:id="rId19"/>
    <p:sldId id="279" r:id="rId20"/>
    <p:sldId id="282" r:id="rId21"/>
    <p:sldId id="268" r:id="rId22"/>
    <p:sldId id="269" r:id="rId23"/>
    <p:sldId id="278" r:id="rId24"/>
    <p:sldId id="298" r:id="rId25"/>
    <p:sldId id="276" r:id="rId2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89" autoAdjust="0"/>
    <p:restoredTop sz="97307" autoAdjust="0"/>
  </p:normalViewPr>
  <p:slideViewPr>
    <p:cSldViewPr>
      <p:cViewPr>
        <p:scale>
          <a:sx n="75" d="100"/>
          <a:sy n="75" d="100"/>
        </p:scale>
        <p:origin x="-1344" y="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49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BB841B-1EDE-4AFC-A3E9-50E18C83F200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5D8067-875C-41B6-A484-6BE80DD0C2A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5D8067-875C-41B6-A484-6BE80DD0C2A2}" type="slidenum">
              <a:rPr lang="zh-TW" altLang="en-US" smtClean="0"/>
              <a:pPr/>
              <a:t>22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zh-TW" altLang="en-US" smtClean="0"/>
              <a:t>按一下圖示以新增表格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4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1" sz="1400">
                <a:latin typeface="+mn-lt"/>
                <a:ea typeface="+mn-ea"/>
              </a:defRPr>
            </a:lvl1pPr>
          </a:lstStyle>
          <a:p>
            <a:fld id="{EC99D397-8C92-4568-B1D0-92DD58686DD5}" type="datetimeFigureOut">
              <a:rPr lang="zh-TW" altLang="en-US" smtClean="0"/>
              <a:pPr/>
              <a:t>2011/12/19</a:t>
            </a:fld>
            <a:endParaRPr lang="zh-TW" altLang="en-US"/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1" sz="1400">
                <a:latin typeface="+mn-lt"/>
                <a:ea typeface="+mn-ea"/>
              </a:defRPr>
            </a:lvl1pPr>
          </a:lstStyle>
          <a:p>
            <a:endParaRPr lang="zh-TW" altLang="en-US"/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400">
                <a:latin typeface="+mn-lt"/>
                <a:ea typeface="+mn-ea"/>
              </a:defRPr>
            </a:lvl1pPr>
          </a:lstStyle>
          <a:p>
            <a:fld id="{E949A269-8024-4539-A424-A3016E96F8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rgbClr val="FF6600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rgbClr val="000000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rgbClr val="000000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rgbClr val="000000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err="1" smtClean="0">
                <a:latin typeface="微軟正黑體" pitchFamily="34" charset="-120"/>
                <a:ea typeface="微軟正黑體" pitchFamily="34" charset="-120"/>
              </a:rPr>
              <a:t>ePage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教育訓練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/>
            </a:r>
            <a:b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</a:b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進階課程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黑快馬股份有限公司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講師：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Master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進階課程大綱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基本概念的複習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模組管理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914400" lvl="1" indent="-45720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頁籤模組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marL="914400" lvl="1" indent="-45720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表單模組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marL="914400" lvl="1" indent="-457200"/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廣告模組</a:t>
            </a:r>
            <a:endParaRPr lang="en-US" altLang="zh-TW" sz="2400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行事曆建立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補充功能說明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b="1" dirty="0" smtClean="0">
                <a:latin typeface="微軟正黑體" pitchFamily="34" charset="-120"/>
                <a:ea typeface="微軟正黑體" pitchFamily="34" charset="-120"/>
              </a:rPr>
              <a:t>Ｑ＆Ａ</a:t>
            </a:r>
            <a:endParaRPr lang="en-US" altLang="zh-TW" b="1" dirty="0" smtClean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基本概念複習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建立資訊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建立模組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資訊放置模組中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模組放置頁面呈現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TW" sz="72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buNone/>
            </a:pPr>
            <a:r>
              <a:rPr lang="zh-TW" altLang="en-US" sz="7200" b="1" dirty="0" smtClean="0">
                <a:latin typeface="微軟正黑體" pitchFamily="34" charset="-120"/>
                <a:ea typeface="微軟正黑體" pitchFamily="34" charset="-120"/>
              </a:rPr>
              <a:t>模組管理</a:t>
            </a:r>
            <a:endParaRPr lang="zh-TW" altLang="en-US" sz="72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功能介紹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71500" indent="-514350">
              <a:buFont typeface="+mj-lt"/>
              <a:buAutoNum type="arabicPeriod"/>
            </a:pP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頁籤模組</a:t>
            </a:r>
            <a:endParaRPr lang="en-US" altLang="zh-TW" sz="40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571500" indent="-514350">
              <a:buFont typeface="+mj-lt"/>
              <a:buAutoNum type="arabicPeriod"/>
            </a:pP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表單模組</a:t>
            </a:r>
            <a:endParaRPr lang="en-US" altLang="zh-TW" sz="4000" b="1" dirty="0" smtClean="0">
              <a:latin typeface="微軟正黑體" pitchFamily="34" charset="-120"/>
              <a:ea typeface="微軟正黑體" pitchFamily="34" charset="-120"/>
            </a:endParaRPr>
          </a:p>
          <a:p>
            <a:pPr marL="571500" indent="-514350">
              <a:buFont typeface="+mj-lt"/>
              <a:buAutoNum type="arabicPeriod"/>
            </a:pPr>
            <a:r>
              <a:rPr lang="zh-TW" altLang="en-US" sz="4000" b="1" dirty="0" smtClean="0">
                <a:latin typeface="微軟正黑體" pitchFamily="34" charset="-120"/>
                <a:ea typeface="微軟正黑體" pitchFamily="34" charset="-120"/>
              </a:rPr>
              <a:t>廣告模組</a:t>
            </a:r>
            <a:endParaRPr lang="en-US" altLang="zh-TW" sz="4000" b="1" dirty="0" smtClean="0">
              <a:latin typeface="微軟正黑體" pitchFamily="34" charset="-120"/>
              <a:ea typeface="微軟正黑體" pitchFamily="34" charset="-120"/>
            </a:endParaRPr>
          </a:p>
          <a:p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頁籤模組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模組管理＞頁籤模組＞新增頁籤模組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9" name="圖片 8" descr="2011-11-24_1644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204864"/>
            <a:ext cx="7416824" cy="4176464"/>
          </a:xfrm>
          <a:prstGeom prst="rect">
            <a:avLst/>
          </a:prstGeom>
        </p:spPr>
      </p:pic>
      <p:sp>
        <p:nvSpPr>
          <p:cNvPr id="10" name="向下箭號 9"/>
          <p:cNvSpPr/>
          <p:nvPr/>
        </p:nvSpPr>
        <p:spPr bwMode="auto">
          <a:xfrm>
            <a:off x="4067944" y="4149080"/>
            <a:ext cx="576064" cy="792088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" name="圖片 11" descr="2011-11-24_1645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204864"/>
            <a:ext cx="7416824" cy="4110348"/>
          </a:xfrm>
          <a:prstGeom prst="rect">
            <a:avLst/>
          </a:prstGeom>
        </p:spPr>
      </p:pic>
      <p:sp>
        <p:nvSpPr>
          <p:cNvPr id="13" name="向上箭號 12"/>
          <p:cNvSpPr/>
          <p:nvPr/>
        </p:nvSpPr>
        <p:spPr bwMode="auto">
          <a:xfrm>
            <a:off x="1547664" y="2996952"/>
            <a:ext cx="576064" cy="792088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4" name="圖片 13" descr="2011-11-24_16472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132856"/>
            <a:ext cx="7049456" cy="4248472"/>
          </a:xfrm>
          <a:prstGeom prst="rect">
            <a:avLst/>
          </a:prstGeom>
        </p:spPr>
      </p:pic>
      <p:sp>
        <p:nvSpPr>
          <p:cNvPr id="15" name="向上箭號 14"/>
          <p:cNvSpPr/>
          <p:nvPr/>
        </p:nvSpPr>
        <p:spPr bwMode="auto">
          <a:xfrm>
            <a:off x="3851920" y="3501008"/>
            <a:ext cx="504056" cy="576064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7" name="向上箭號 16"/>
          <p:cNvSpPr/>
          <p:nvPr/>
        </p:nvSpPr>
        <p:spPr bwMode="auto">
          <a:xfrm>
            <a:off x="1187624" y="2708920"/>
            <a:ext cx="504056" cy="576064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8" name="圖片 17" descr="2011-11-24_16494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2132856"/>
            <a:ext cx="7272808" cy="4188439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5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表單模組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內容版面配置區 3" descr="2011-12-15_09445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060848"/>
            <a:ext cx="5760640" cy="3991522"/>
          </a:xfrm>
        </p:spPr>
      </p:pic>
      <p:sp>
        <p:nvSpPr>
          <p:cNvPr id="6" name="向上箭號 5"/>
          <p:cNvSpPr/>
          <p:nvPr/>
        </p:nvSpPr>
        <p:spPr bwMode="auto">
          <a:xfrm>
            <a:off x="2051720" y="5013176"/>
            <a:ext cx="504056" cy="720080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圖片 6" descr="2011-12-15_09465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062686"/>
            <a:ext cx="7416824" cy="4246634"/>
          </a:xfrm>
          <a:prstGeom prst="rect">
            <a:avLst/>
          </a:prstGeom>
        </p:spPr>
      </p:pic>
      <p:sp>
        <p:nvSpPr>
          <p:cNvPr id="8" name="向上箭號 7"/>
          <p:cNvSpPr/>
          <p:nvPr/>
        </p:nvSpPr>
        <p:spPr bwMode="auto">
          <a:xfrm>
            <a:off x="1259632" y="2852936"/>
            <a:ext cx="720080" cy="936104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2011-12-15_09483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988840"/>
            <a:ext cx="8208912" cy="4536504"/>
          </a:xfrm>
          <a:prstGeom prst="rect">
            <a:avLst/>
          </a:prstGeom>
        </p:spPr>
      </p:pic>
      <p:sp>
        <p:nvSpPr>
          <p:cNvPr id="11" name="文字方塊 10"/>
          <p:cNvSpPr txBox="1"/>
          <p:nvPr/>
        </p:nvSpPr>
        <p:spPr>
          <a:xfrm>
            <a:off x="611560" y="1268760"/>
            <a:ext cx="71287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zh-TW" altLang="en-US" sz="3200" b="1" dirty="0" smtClean="0">
                <a:solidFill>
                  <a:schemeClr val="tx2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模組</a:t>
            </a:r>
            <a:r>
              <a:rPr lang="zh-TW" altLang="en-US" sz="3200" b="1" smtClean="0">
                <a:solidFill>
                  <a:schemeClr val="tx2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管理＞表單</a:t>
            </a:r>
            <a:r>
              <a:rPr lang="zh-TW" altLang="en-US" sz="3200" b="1" dirty="0" smtClean="0">
                <a:solidFill>
                  <a:schemeClr val="tx2">
                    <a:lumMod val="10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模組</a:t>
            </a:r>
          </a:p>
          <a:p>
            <a:pPr>
              <a:buFont typeface="Arial" pitchFamily="34" charset="0"/>
              <a:buChar char="•"/>
            </a:pPr>
            <a:endParaRPr lang="zh-TW" altLang="en-US" sz="3200" b="1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表單模組－欄位類型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單行文字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姓名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單行文字帶分隔符號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電話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多行文字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建議內容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核取方塊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興趣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多選</a:t>
            </a:r>
            <a:endParaRPr lang="en-US" altLang="zh-TW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選擇鈕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性別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  <a:r>
              <a:rPr lang="zh-TW" altLang="en-US" dirty="0" smtClean="0">
                <a:solidFill>
                  <a:srgbClr val="FF0000"/>
                </a:solidFill>
                <a:latin typeface="微軟正黑體" pitchFamily="34" charset="-120"/>
                <a:ea typeface="微軟正黑體" pitchFamily="34" charset="-120"/>
              </a:rPr>
              <a:t>單選</a:t>
            </a:r>
            <a:endParaRPr lang="en-US" altLang="zh-TW" dirty="0" smtClean="0">
              <a:solidFill>
                <a:srgbClr val="FF0000"/>
              </a:solidFill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下拉清單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職業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檔案類型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上傳附件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聯動下拉清單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en-US" altLang="zh-TW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ex.</a:t>
            </a:r>
            <a:r>
              <a:rPr lang="zh-TW" altLang="en-US" dirty="0" smtClean="0">
                <a:solidFill>
                  <a:srgbClr val="0000FF"/>
                </a:solidFill>
                <a:latin typeface="微軟正黑體" pitchFamily="34" charset="-120"/>
                <a:ea typeface="微軟正黑體" pitchFamily="34" charset="-120"/>
              </a:rPr>
              <a:t>住址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圖片 25" descr="2011-11-29 下午 05-59-5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348880"/>
            <a:ext cx="5167370" cy="3816424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廣告模組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管理模組＞廣告模組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框架 26"/>
          <p:cNvSpPr/>
          <p:nvPr/>
        </p:nvSpPr>
        <p:spPr bwMode="auto">
          <a:xfrm>
            <a:off x="755576" y="3645024"/>
            <a:ext cx="1008112" cy="360040"/>
          </a:xfrm>
          <a:prstGeom prst="frame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8" name="向上箭號 27"/>
          <p:cNvSpPr/>
          <p:nvPr/>
        </p:nvSpPr>
        <p:spPr bwMode="auto">
          <a:xfrm>
            <a:off x="2123728" y="4581128"/>
            <a:ext cx="576064" cy="792088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9" name="圖片 28" descr="2011-11-29_18011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348880"/>
            <a:ext cx="6480720" cy="3860255"/>
          </a:xfrm>
          <a:prstGeom prst="rect">
            <a:avLst/>
          </a:prstGeom>
        </p:spPr>
      </p:pic>
      <p:sp>
        <p:nvSpPr>
          <p:cNvPr id="31" name="向上箭號 30"/>
          <p:cNvSpPr/>
          <p:nvPr/>
        </p:nvSpPr>
        <p:spPr bwMode="auto">
          <a:xfrm>
            <a:off x="1115616" y="3140968"/>
            <a:ext cx="504056" cy="720080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2" name="圖片 31" descr="2011-11-29_18030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2348880"/>
            <a:ext cx="6696744" cy="4005230"/>
          </a:xfrm>
          <a:prstGeom prst="rect">
            <a:avLst/>
          </a:prstGeom>
        </p:spPr>
      </p:pic>
      <p:sp>
        <p:nvSpPr>
          <p:cNvPr id="33" name="向上箭號 32"/>
          <p:cNvSpPr/>
          <p:nvPr/>
        </p:nvSpPr>
        <p:spPr bwMode="auto">
          <a:xfrm>
            <a:off x="827584" y="2852936"/>
            <a:ext cx="576064" cy="720080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5" name="圖片 34" descr="2011-11-29_18050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2348880"/>
            <a:ext cx="6696744" cy="4039322"/>
          </a:xfrm>
          <a:prstGeom prst="rect">
            <a:avLst/>
          </a:prstGeom>
        </p:spPr>
      </p:pic>
      <p:sp>
        <p:nvSpPr>
          <p:cNvPr id="36" name="框架 35"/>
          <p:cNvSpPr/>
          <p:nvPr/>
        </p:nvSpPr>
        <p:spPr bwMode="auto">
          <a:xfrm>
            <a:off x="611560" y="3356992"/>
            <a:ext cx="2952328" cy="1152128"/>
          </a:xfrm>
          <a:prstGeom prst="frame">
            <a:avLst>
              <a:gd name="adj1" fmla="val 4784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37" name="向上箭號 36"/>
          <p:cNvSpPr/>
          <p:nvPr/>
        </p:nvSpPr>
        <p:spPr bwMode="auto">
          <a:xfrm>
            <a:off x="4427984" y="3573016"/>
            <a:ext cx="576064" cy="720080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38" name="圖片 37" descr="2011-11-29_18075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2348880"/>
            <a:ext cx="6768752" cy="4093741"/>
          </a:xfrm>
          <a:prstGeom prst="rect">
            <a:avLst/>
          </a:prstGeom>
        </p:spPr>
      </p:pic>
      <p:sp>
        <p:nvSpPr>
          <p:cNvPr id="39" name="向上箭號 38"/>
          <p:cNvSpPr/>
          <p:nvPr/>
        </p:nvSpPr>
        <p:spPr bwMode="auto">
          <a:xfrm>
            <a:off x="827584" y="2852936"/>
            <a:ext cx="504056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" name="圖片 39" descr="2011-11-29_18093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39552" y="2276872"/>
            <a:ext cx="8424936" cy="4032448"/>
          </a:xfrm>
          <a:prstGeom prst="rect">
            <a:avLst/>
          </a:prstGeom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900" decel="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  <p:bldP spid="33" grpId="0" animBg="1"/>
      <p:bldP spid="36" grpId="0" animBg="1"/>
      <p:bldP spid="37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廣告模組應用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新增一個可以輪播的廣告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 descr="2011-12-15_14012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7142858" cy="3838096"/>
          </a:xfrm>
          <a:prstGeom prst="rect">
            <a:avLst/>
          </a:prstGeom>
        </p:spPr>
      </p:pic>
      <p:sp>
        <p:nvSpPr>
          <p:cNvPr id="5" name="框架 4"/>
          <p:cNvSpPr/>
          <p:nvPr/>
        </p:nvSpPr>
        <p:spPr bwMode="auto">
          <a:xfrm>
            <a:off x="755576" y="3068960"/>
            <a:ext cx="3240360" cy="648072"/>
          </a:xfrm>
          <a:prstGeom prst="frame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6" name="橢圓形圖說文字 5"/>
          <p:cNvSpPr/>
          <p:nvPr/>
        </p:nvSpPr>
        <p:spPr bwMode="auto">
          <a:xfrm>
            <a:off x="4716016" y="3284984"/>
            <a:ext cx="3384376" cy="2592288"/>
          </a:xfrm>
          <a:prstGeom prst="wedgeEllipseCallout">
            <a:avLst>
              <a:gd name="adj1" fmla="val -80853"/>
              <a:gd name="adj2" fmla="val -44301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微軟正黑體" pitchFamily="34" charset="-120"/>
                <a:ea typeface="微軟正黑體" pitchFamily="34" charset="-120"/>
              </a:rPr>
              <a:t>只要在相同的廣告模組中上傳多張圖片即可產生輪播廣告！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TW" sz="72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buNone/>
            </a:pPr>
            <a:r>
              <a:rPr lang="zh-TW" altLang="en-US" sz="7200" b="1" dirty="0" smtClean="0">
                <a:latin typeface="微軟正黑體" pitchFamily="34" charset="-120"/>
                <a:ea typeface="微軟正黑體" pitchFamily="34" charset="-120"/>
              </a:rPr>
              <a:t>行事曆建置</a:t>
            </a:r>
            <a:endParaRPr lang="zh-TW" altLang="en-US" sz="72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行事曆建立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資源管理＞行事曆建立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圖片 4" descr="2011-12-15_11354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348880"/>
            <a:ext cx="7169872" cy="3816424"/>
          </a:xfrm>
          <a:prstGeom prst="rect">
            <a:avLst/>
          </a:prstGeom>
        </p:spPr>
      </p:pic>
      <p:sp>
        <p:nvSpPr>
          <p:cNvPr id="6" name="向上箭號 5"/>
          <p:cNvSpPr/>
          <p:nvPr/>
        </p:nvSpPr>
        <p:spPr bwMode="auto">
          <a:xfrm>
            <a:off x="2843808" y="4221088"/>
            <a:ext cx="504056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7" name="圖片 6" descr="2011-12-15_1140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204864"/>
            <a:ext cx="7488832" cy="4182359"/>
          </a:xfrm>
          <a:prstGeom prst="rect">
            <a:avLst/>
          </a:prstGeom>
        </p:spPr>
      </p:pic>
      <p:sp>
        <p:nvSpPr>
          <p:cNvPr id="8" name="向上箭號 7"/>
          <p:cNvSpPr/>
          <p:nvPr/>
        </p:nvSpPr>
        <p:spPr bwMode="auto">
          <a:xfrm>
            <a:off x="1115616" y="2996952"/>
            <a:ext cx="576064" cy="792088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2011-12-15_11530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2132857"/>
            <a:ext cx="8064896" cy="4464496"/>
          </a:xfrm>
          <a:prstGeom prst="rect">
            <a:avLst/>
          </a:prstGeom>
        </p:spPr>
      </p:pic>
      <p:sp>
        <p:nvSpPr>
          <p:cNvPr id="10" name="向上箭號 9"/>
          <p:cNvSpPr/>
          <p:nvPr/>
        </p:nvSpPr>
        <p:spPr bwMode="auto">
          <a:xfrm>
            <a:off x="971600" y="3356992"/>
            <a:ext cx="504056" cy="576064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2" name="圖片 11" descr="2011-12-15_11545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2132856"/>
            <a:ext cx="8064896" cy="4464496"/>
          </a:xfrm>
          <a:prstGeom prst="rect">
            <a:avLst/>
          </a:prstGeom>
        </p:spPr>
      </p:pic>
      <p:sp>
        <p:nvSpPr>
          <p:cNvPr id="13" name="向上箭號 12"/>
          <p:cNvSpPr/>
          <p:nvPr/>
        </p:nvSpPr>
        <p:spPr bwMode="auto">
          <a:xfrm>
            <a:off x="4427984" y="3861048"/>
            <a:ext cx="504056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4" name="圖片 13" descr="2011-12-15_12101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9552" y="2132856"/>
            <a:ext cx="8208912" cy="4590477"/>
          </a:xfrm>
          <a:prstGeom prst="rect">
            <a:avLst/>
          </a:prstGeom>
        </p:spPr>
      </p:pic>
      <p:sp>
        <p:nvSpPr>
          <p:cNvPr id="15" name="框架 14"/>
          <p:cNvSpPr/>
          <p:nvPr/>
        </p:nvSpPr>
        <p:spPr bwMode="auto">
          <a:xfrm>
            <a:off x="611560" y="3068960"/>
            <a:ext cx="4320480" cy="1368152"/>
          </a:xfrm>
          <a:prstGeom prst="frame">
            <a:avLst>
              <a:gd name="adj1" fmla="val 2702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" name="橢圓形圖說文字 15"/>
          <p:cNvSpPr/>
          <p:nvPr/>
        </p:nvSpPr>
        <p:spPr bwMode="auto">
          <a:xfrm>
            <a:off x="5220072" y="4077072"/>
            <a:ext cx="2520280" cy="1152128"/>
          </a:xfrm>
          <a:prstGeom prst="wedgeEllipseCallout">
            <a:avLst>
              <a:gd name="adj1" fmla="val -76767"/>
              <a:gd name="adj2" fmla="val 90215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微軟正黑體" pitchFamily="34" charset="-120"/>
                <a:ea typeface="微軟正黑體" pitchFamily="34" charset="-120"/>
              </a:rPr>
              <a:t>輸入要呈現的明細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3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如何呈現在頁面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748679"/>
          </a:xfrm>
        </p:spPr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頁面樣式＞首頁畫面設定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 descr="2011-12-15_1217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6140074" cy="4032448"/>
          </a:xfrm>
          <a:prstGeom prst="rect">
            <a:avLst/>
          </a:prstGeom>
        </p:spPr>
      </p:pic>
      <p:sp>
        <p:nvSpPr>
          <p:cNvPr id="5" name="向上箭號 4"/>
          <p:cNvSpPr/>
          <p:nvPr/>
        </p:nvSpPr>
        <p:spPr bwMode="auto">
          <a:xfrm>
            <a:off x="2411760" y="5445224"/>
            <a:ext cx="504056" cy="576064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2011-12-15_1219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1560" y="2276871"/>
            <a:ext cx="6768752" cy="4017965"/>
          </a:xfrm>
          <a:prstGeom prst="rect">
            <a:avLst/>
          </a:prstGeom>
        </p:spPr>
      </p:pic>
      <p:sp>
        <p:nvSpPr>
          <p:cNvPr id="7" name="向上箭號 6"/>
          <p:cNvSpPr/>
          <p:nvPr/>
        </p:nvSpPr>
        <p:spPr bwMode="auto">
          <a:xfrm>
            <a:off x="1259632" y="2996952"/>
            <a:ext cx="504056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 descr="2011-12-15_122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2852936"/>
            <a:ext cx="7708182" cy="2520280"/>
          </a:xfrm>
          <a:prstGeom prst="rect">
            <a:avLst/>
          </a:prstGeom>
        </p:spPr>
      </p:pic>
      <p:pic>
        <p:nvPicPr>
          <p:cNvPr id="9" name="圖片 8" descr="2011-12-15_12234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1560" y="2204864"/>
            <a:ext cx="7848872" cy="4284844"/>
          </a:xfrm>
          <a:prstGeom prst="rect">
            <a:avLst/>
          </a:prstGeom>
        </p:spPr>
      </p:pic>
      <p:sp>
        <p:nvSpPr>
          <p:cNvPr id="10" name="橢圓形圖說文字 9"/>
          <p:cNvSpPr/>
          <p:nvPr/>
        </p:nvSpPr>
        <p:spPr bwMode="auto">
          <a:xfrm>
            <a:off x="5220072" y="2276872"/>
            <a:ext cx="3168352" cy="1152128"/>
          </a:xfrm>
          <a:prstGeom prst="wedgeEllipseCallout">
            <a:avLst>
              <a:gd name="adj1" fmla="val -40073"/>
              <a:gd name="adj2" fmla="val 85428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8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微軟正黑體" pitchFamily="34" charset="-120"/>
                <a:ea typeface="微軟正黑體" pitchFamily="34" charset="-120"/>
              </a:rPr>
              <a:t>系統產生的網址位置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新增頁首連結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頁面樣式＞頁首連結設定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 descr="2011-12-15_13343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2204864"/>
            <a:ext cx="5904656" cy="4176464"/>
          </a:xfrm>
          <a:prstGeom prst="rect">
            <a:avLst/>
          </a:prstGeom>
        </p:spPr>
      </p:pic>
      <p:sp>
        <p:nvSpPr>
          <p:cNvPr id="5" name="向上箭號 4"/>
          <p:cNvSpPr/>
          <p:nvPr/>
        </p:nvSpPr>
        <p:spPr bwMode="auto">
          <a:xfrm>
            <a:off x="2483768" y="4797152"/>
            <a:ext cx="432048" cy="576064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2011-12-15_13355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2204863"/>
            <a:ext cx="7444522" cy="4176465"/>
          </a:xfrm>
          <a:prstGeom prst="rect">
            <a:avLst/>
          </a:prstGeom>
        </p:spPr>
      </p:pic>
      <p:sp>
        <p:nvSpPr>
          <p:cNvPr id="7" name="向上箭號 6"/>
          <p:cNvSpPr/>
          <p:nvPr/>
        </p:nvSpPr>
        <p:spPr bwMode="auto">
          <a:xfrm>
            <a:off x="1115616" y="2924944"/>
            <a:ext cx="504056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 descr="2011-12-15_13380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2204864"/>
            <a:ext cx="7632848" cy="4104456"/>
          </a:xfrm>
          <a:prstGeom prst="rect">
            <a:avLst/>
          </a:prstGeom>
        </p:spPr>
      </p:pic>
      <p:sp>
        <p:nvSpPr>
          <p:cNvPr id="9" name="框架 8"/>
          <p:cNvSpPr/>
          <p:nvPr/>
        </p:nvSpPr>
        <p:spPr bwMode="auto">
          <a:xfrm>
            <a:off x="539552" y="2996952"/>
            <a:ext cx="4752528" cy="1368152"/>
          </a:xfrm>
          <a:prstGeom prst="frame">
            <a:avLst>
              <a:gd name="adj1" fmla="val 4146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橢圓形圖說文字 9"/>
          <p:cNvSpPr/>
          <p:nvPr/>
        </p:nvSpPr>
        <p:spPr bwMode="auto">
          <a:xfrm>
            <a:off x="5580112" y="2204864"/>
            <a:ext cx="2520280" cy="1656184"/>
          </a:xfrm>
          <a:prstGeom prst="wedgeEllipseCallout">
            <a:avLst>
              <a:gd name="adj1" fmla="val -73774"/>
              <a:gd name="adj2" fmla="val 54887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TW" alt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微軟正黑體" pitchFamily="34" charset="-120"/>
                <a:ea typeface="微軟正黑體" pitchFamily="34" charset="-120"/>
              </a:rPr>
              <a:t>在相關聯結中貼上要新增的網址串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行事曆頁面呈現步驟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建立行事曆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自訂頁面管理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自訂頁面設定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複製網址串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 marL="514350" indent="-514350">
              <a:buFont typeface="+mj-lt"/>
              <a:buAutoNum type="arabicPeriod"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放置頁首連結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en-US" altLang="zh-TW" sz="7200" b="1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>
              <a:buNone/>
            </a:pPr>
            <a:r>
              <a:rPr lang="zh-TW" altLang="en-US" sz="7200" b="1" dirty="0" smtClean="0">
                <a:latin typeface="微軟正黑體" pitchFamily="34" charset="-120"/>
                <a:ea typeface="微軟正黑體" pitchFamily="34" charset="-120"/>
              </a:rPr>
              <a:t>補充功能說明</a:t>
            </a:r>
            <a:endParaRPr lang="zh-TW" altLang="en-US" sz="7200" b="1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功能說明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模組管理＞複合模組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跨欄效果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模組管理＞選單模組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二級主選單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頁面樣式＞預設頁面設定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設定各個頁面預設值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參數設定＞軟體功能設定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開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關</a:t>
            </a:r>
            <a:r>
              <a:rPr lang="en-US" altLang="zh-TW" sz="2900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參數設定＞資訊屬性欄位</a:t>
            </a:r>
            <a:endParaRPr lang="en-US" altLang="zh-TW" sz="2900" dirty="0" smtClean="0">
              <a:latin typeface="微軟正黑體" pitchFamily="34" charset="-120"/>
              <a:ea typeface="微軟正黑體" pitchFamily="34" charset="-120"/>
            </a:endParaRPr>
          </a:p>
          <a:p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參數設定＞評分項目</a:t>
            </a:r>
            <a:endParaRPr lang="zh-TW" altLang="en-US" sz="2900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跨欄效果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模組管理＞選單模組＞新增複合模組</a:t>
            </a:r>
          </a:p>
        </p:txBody>
      </p:sp>
      <p:pic>
        <p:nvPicPr>
          <p:cNvPr id="4" name="圖片 3" descr="2011-11-24_18080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348880"/>
            <a:ext cx="7416824" cy="3790476"/>
          </a:xfrm>
          <a:prstGeom prst="rect">
            <a:avLst/>
          </a:prstGeom>
        </p:spPr>
      </p:pic>
      <p:sp>
        <p:nvSpPr>
          <p:cNvPr id="5" name="向下箭號 4"/>
          <p:cNvSpPr/>
          <p:nvPr/>
        </p:nvSpPr>
        <p:spPr bwMode="auto">
          <a:xfrm>
            <a:off x="2771800" y="4437112"/>
            <a:ext cx="504056" cy="576064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2011-11-24_18090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2348880"/>
            <a:ext cx="7416824" cy="3789232"/>
          </a:xfrm>
          <a:prstGeom prst="rect">
            <a:avLst/>
          </a:prstGeom>
        </p:spPr>
      </p:pic>
      <p:sp>
        <p:nvSpPr>
          <p:cNvPr id="7" name="向上箭號 6"/>
          <p:cNvSpPr/>
          <p:nvPr/>
        </p:nvSpPr>
        <p:spPr bwMode="auto">
          <a:xfrm>
            <a:off x="1475656" y="3068960"/>
            <a:ext cx="576064" cy="792088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 descr="2011-11-24_18101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2348880"/>
            <a:ext cx="7344816" cy="3960440"/>
          </a:xfrm>
          <a:prstGeom prst="rect">
            <a:avLst/>
          </a:prstGeom>
        </p:spPr>
      </p:pic>
      <p:sp>
        <p:nvSpPr>
          <p:cNvPr id="9" name="向上箭號 8"/>
          <p:cNvSpPr/>
          <p:nvPr/>
        </p:nvSpPr>
        <p:spPr bwMode="auto">
          <a:xfrm>
            <a:off x="3923928" y="3861048"/>
            <a:ext cx="432048" cy="576064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圖片 9" descr="2011-11-24_18112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568" y="2348880"/>
            <a:ext cx="7344816" cy="4032448"/>
          </a:xfrm>
          <a:prstGeom prst="rect">
            <a:avLst/>
          </a:prstGeom>
        </p:spPr>
      </p:pic>
      <p:sp>
        <p:nvSpPr>
          <p:cNvPr id="11" name="框架 10"/>
          <p:cNvSpPr/>
          <p:nvPr/>
        </p:nvSpPr>
        <p:spPr bwMode="auto">
          <a:xfrm>
            <a:off x="1763688" y="3429000"/>
            <a:ext cx="2304256" cy="1728192"/>
          </a:xfrm>
          <a:prstGeom prst="frame">
            <a:avLst>
              <a:gd name="adj1" fmla="val 2947"/>
            </a:avLst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2" name="向上箭號 11"/>
          <p:cNvSpPr/>
          <p:nvPr/>
        </p:nvSpPr>
        <p:spPr bwMode="auto">
          <a:xfrm>
            <a:off x="1331640" y="2924944"/>
            <a:ext cx="432048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3" name="圖片 12" descr="2011-11-24_18123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3568" y="2348879"/>
            <a:ext cx="7344816" cy="4032449"/>
          </a:xfrm>
          <a:prstGeom prst="rect">
            <a:avLst/>
          </a:prstGeom>
        </p:spPr>
      </p:pic>
      <p:sp>
        <p:nvSpPr>
          <p:cNvPr id="14" name="框架 13"/>
          <p:cNvSpPr/>
          <p:nvPr/>
        </p:nvSpPr>
        <p:spPr bwMode="auto">
          <a:xfrm>
            <a:off x="755576" y="3284984"/>
            <a:ext cx="3672408" cy="1656184"/>
          </a:xfrm>
          <a:prstGeom prst="frame">
            <a:avLst>
              <a:gd name="adj1" fmla="val 4065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  <p:bldP spid="12" grpId="0" animBg="1"/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新增二級主選單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模組管理＞選單模組＞新增選單模組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 descr="2011-11-24_1803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132857"/>
            <a:ext cx="6768752" cy="4248472"/>
          </a:xfrm>
          <a:prstGeom prst="rect">
            <a:avLst/>
          </a:prstGeom>
        </p:spPr>
      </p:pic>
      <p:sp>
        <p:nvSpPr>
          <p:cNvPr id="5" name="向下箭號 4"/>
          <p:cNvSpPr/>
          <p:nvPr/>
        </p:nvSpPr>
        <p:spPr bwMode="auto">
          <a:xfrm>
            <a:off x="3203848" y="5085184"/>
            <a:ext cx="360040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2011-11-24_18042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132856"/>
            <a:ext cx="6768752" cy="4248473"/>
          </a:xfrm>
          <a:prstGeom prst="rect">
            <a:avLst/>
          </a:prstGeom>
        </p:spPr>
      </p:pic>
      <p:sp>
        <p:nvSpPr>
          <p:cNvPr id="7" name="向上箭號 6"/>
          <p:cNvSpPr/>
          <p:nvPr/>
        </p:nvSpPr>
        <p:spPr bwMode="auto">
          <a:xfrm>
            <a:off x="1547664" y="2924944"/>
            <a:ext cx="360040" cy="504056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 descr="2011-11-24_18051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204864"/>
            <a:ext cx="6984776" cy="4141699"/>
          </a:xfrm>
          <a:prstGeom prst="rect">
            <a:avLst/>
          </a:prstGeom>
        </p:spPr>
      </p:pic>
      <p:sp>
        <p:nvSpPr>
          <p:cNvPr id="9" name="向上箭號 8"/>
          <p:cNvSpPr/>
          <p:nvPr/>
        </p:nvSpPr>
        <p:spPr bwMode="auto">
          <a:xfrm>
            <a:off x="1619672" y="2708920"/>
            <a:ext cx="360040" cy="504056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0" name="圖片 9" descr="2011-11-24_1806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7" y="2132856"/>
            <a:ext cx="6954599" cy="4032448"/>
          </a:xfrm>
          <a:prstGeom prst="rect">
            <a:avLst/>
          </a:prstGeom>
        </p:spPr>
      </p:pic>
      <p:sp>
        <p:nvSpPr>
          <p:cNvPr id="11" name="框架 10"/>
          <p:cNvSpPr/>
          <p:nvPr/>
        </p:nvSpPr>
        <p:spPr bwMode="auto">
          <a:xfrm>
            <a:off x="1043608" y="3501008"/>
            <a:ext cx="3240360" cy="1656184"/>
          </a:xfrm>
          <a:prstGeom prst="frame">
            <a:avLst>
              <a:gd name="adj1" fmla="val 4832"/>
            </a:avLst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設定頁面預設值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頁面樣式＞預設頁面設定＞挑選頁面</a:t>
            </a:r>
          </a:p>
        </p:txBody>
      </p:sp>
      <p:pic>
        <p:nvPicPr>
          <p:cNvPr id="4" name="圖片 3" descr="2011-11-24_1819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132856"/>
            <a:ext cx="7272808" cy="4176464"/>
          </a:xfrm>
          <a:prstGeom prst="rect">
            <a:avLst/>
          </a:prstGeom>
        </p:spPr>
      </p:pic>
      <p:sp>
        <p:nvSpPr>
          <p:cNvPr id="5" name="向下箭號 4"/>
          <p:cNvSpPr/>
          <p:nvPr/>
        </p:nvSpPr>
        <p:spPr bwMode="auto">
          <a:xfrm>
            <a:off x="3203848" y="4509120"/>
            <a:ext cx="432048" cy="720080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2011-11-24_18205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2029429"/>
            <a:ext cx="7344815" cy="4351900"/>
          </a:xfrm>
          <a:prstGeom prst="rect">
            <a:avLst/>
          </a:prstGeom>
        </p:spPr>
      </p:pic>
      <p:sp>
        <p:nvSpPr>
          <p:cNvPr id="7" name="向上箭號 6"/>
          <p:cNvSpPr/>
          <p:nvPr/>
        </p:nvSpPr>
        <p:spPr bwMode="auto">
          <a:xfrm>
            <a:off x="3203848" y="2492896"/>
            <a:ext cx="504056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8" name="圖片 7" descr="2011-11-24_18203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2060848"/>
            <a:ext cx="7488832" cy="4302548"/>
          </a:xfrm>
          <a:prstGeom prst="rect">
            <a:avLst/>
          </a:prstGeom>
        </p:spPr>
      </p:pic>
      <p:sp>
        <p:nvSpPr>
          <p:cNvPr id="9" name="框架 8"/>
          <p:cNvSpPr/>
          <p:nvPr/>
        </p:nvSpPr>
        <p:spPr bwMode="auto">
          <a:xfrm>
            <a:off x="539552" y="2636912"/>
            <a:ext cx="1368152" cy="3672408"/>
          </a:xfrm>
          <a:prstGeom prst="frame">
            <a:avLst>
              <a:gd name="adj1" fmla="val 6002"/>
            </a:avLst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0" name="圓形箭號 9"/>
          <p:cNvSpPr/>
          <p:nvPr/>
        </p:nvSpPr>
        <p:spPr bwMode="auto">
          <a:xfrm>
            <a:off x="1331640" y="3284984"/>
            <a:ext cx="1656184" cy="1296144"/>
          </a:xfrm>
          <a:prstGeom prst="circular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開啟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關閉軟體相關功能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參數設定＞軟體功能設定＞開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/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關功能　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7" name="圖片 6" descr="2011-11-24_1742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276872"/>
            <a:ext cx="6619048" cy="3790476"/>
          </a:xfrm>
          <a:prstGeom prst="rect">
            <a:avLst/>
          </a:prstGeom>
        </p:spPr>
      </p:pic>
      <p:sp>
        <p:nvSpPr>
          <p:cNvPr id="8" name="向下箭號 7"/>
          <p:cNvSpPr/>
          <p:nvPr/>
        </p:nvSpPr>
        <p:spPr bwMode="auto">
          <a:xfrm>
            <a:off x="2843808" y="4293096"/>
            <a:ext cx="576064" cy="720080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2011-11-24_17433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2204864"/>
            <a:ext cx="6624736" cy="4060402"/>
          </a:xfrm>
          <a:prstGeom prst="rect">
            <a:avLst/>
          </a:prstGeom>
        </p:spPr>
      </p:pic>
      <p:sp>
        <p:nvSpPr>
          <p:cNvPr id="10" name="向上箭號 9"/>
          <p:cNvSpPr/>
          <p:nvPr/>
        </p:nvSpPr>
        <p:spPr bwMode="auto">
          <a:xfrm>
            <a:off x="1259632" y="2564904"/>
            <a:ext cx="504056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關閉前台評分項目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參數設定＞評分項目設定＞編輯設為無效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9" name="圖片 18" descr="2011-11-24_17452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43608" y="2204864"/>
            <a:ext cx="6624735" cy="4358817"/>
          </a:xfrm>
          <a:prstGeom prst="rect">
            <a:avLst/>
          </a:prstGeom>
        </p:spPr>
      </p:pic>
      <p:sp>
        <p:nvSpPr>
          <p:cNvPr id="10" name="向下箭號 9"/>
          <p:cNvSpPr/>
          <p:nvPr/>
        </p:nvSpPr>
        <p:spPr bwMode="auto">
          <a:xfrm>
            <a:off x="2699792" y="5517232"/>
            <a:ext cx="504056" cy="648072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0" name="圖片 19" descr="2011-11-24_17504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2132856"/>
            <a:ext cx="6624736" cy="4114310"/>
          </a:xfrm>
          <a:prstGeom prst="rect">
            <a:avLst/>
          </a:prstGeom>
        </p:spPr>
      </p:pic>
      <p:sp>
        <p:nvSpPr>
          <p:cNvPr id="21" name="框架 20"/>
          <p:cNvSpPr/>
          <p:nvPr/>
        </p:nvSpPr>
        <p:spPr bwMode="auto">
          <a:xfrm>
            <a:off x="6948264" y="3212976"/>
            <a:ext cx="360040" cy="432048"/>
          </a:xfrm>
          <a:prstGeom prst="frame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2" name="圖片 21" descr="2011-11-24_17521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43608" y="2132856"/>
            <a:ext cx="6657143" cy="4209524"/>
          </a:xfrm>
          <a:prstGeom prst="rect">
            <a:avLst/>
          </a:prstGeom>
        </p:spPr>
      </p:pic>
      <p:cxnSp>
        <p:nvCxnSpPr>
          <p:cNvPr id="24" name="直線接點 23"/>
          <p:cNvCxnSpPr/>
          <p:nvPr/>
        </p:nvCxnSpPr>
        <p:spPr bwMode="auto">
          <a:xfrm>
            <a:off x="1259632" y="3573016"/>
            <a:ext cx="2016224" cy="0"/>
          </a:xfrm>
          <a:prstGeom prst="line">
            <a:avLst/>
          </a:prstGeom>
          <a:solidFill>
            <a:srgbClr val="FFFFFF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向上箭號 24"/>
          <p:cNvSpPr/>
          <p:nvPr/>
        </p:nvSpPr>
        <p:spPr bwMode="auto">
          <a:xfrm>
            <a:off x="2267744" y="2636912"/>
            <a:ext cx="576064" cy="648072"/>
          </a:xfrm>
          <a:prstGeom prst="up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1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關閉前台資訊評論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頁面樣式＞預設頁面設定＞預設明細頁面</a:t>
            </a:r>
            <a:endParaRPr lang="en-US" altLang="zh-TW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buNone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　＞取消資訊評論模組</a:t>
            </a:r>
          </a:p>
          <a:p>
            <a:pPr>
              <a:buNone/>
            </a:pP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4" name="圖片 3" descr="2011-11-24_17544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708920"/>
            <a:ext cx="6264696" cy="3672408"/>
          </a:xfrm>
          <a:prstGeom prst="rect">
            <a:avLst/>
          </a:prstGeom>
        </p:spPr>
      </p:pic>
      <p:sp>
        <p:nvSpPr>
          <p:cNvPr id="5" name="向下箭號 4"/>
          <p:cNvSpPr/>
          <p:nvPr/>
        </p:nvSpPr>
        <p:spPr bwMode="auto">
          <a:xfrm>
            <a:off x="3059832" y="5013176"/>
            <a:ext cx="576064" cy="720080"/>
          </a:xfrm>
          <a:prstGeom prst="down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6" name="圖片 5" descr="2011-11-24_17565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2708920"/>
            <a:ext cx="6408712" cy="3687806"/>
          </a:xfrm>
          <a:prstGeom prst="rect">
            <a:avLst/>
          </a:prstGeom>
        </p:spPr>
      </p:pic>
      <p:sp>
        <p:nvSpPr>
          <p:cNvPr id="8" name="向右箭號 7"/>
          <p:cNvSpPr/>
          <p:nvPr/>
        </p:nvSpPr>
        <p:spPr bwMode="auto">
          <a:xfrm rot="10800000">
            <a:off x="2627784" y="2852936"/>
            <a:ext cx="936104" cy="432048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9" name="圖片 8" descr="2011-11-24_17590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2996952"/>
            <a:ext cx="1152381" cy="2638095"/>
          </a:xfrm>
          <a:prstGeom prst="rect">
            <a:avLst/>
          </a:prstGeom>
        </p:spPr>
      </p:pic>
      <p:pic>
        <p:nvPicPr>
          <p:cNvPr id="10" name="圖片 9" descr="2011-11-29_18200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2708920"/>
            <a:ext cx="8604448" cy="3672408"/>
          </a:xfrm>
          <a:prstGeom prst="rect">
            <a:avLst/>
          </a:prstGeom>
        </p:spPr>
      </p:pic>
      <p:sp>
        <p:nvSpPr>
          <p:cNvPr id="11" name="框架 10"/>
          <p:cNvSpPr/>
          <p:nvPr/>
        </p:nvSpPr>
        <p:spPr bwMode="auto">
          <a:xfrm>
            <a:off x="6516216" y="4797152"/>
            <a:ext cx="576064" cy="432048"/>
          </a:xfrm>
          <a:prstGeom prst="frame">
            <a:avLst/>
          </a:prstGeom>
          <a:solidFill>
            <a:srgbClr val="FF0000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重點回顧</a:t>
            </a:r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表單模組製作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報名表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頁籤模組製作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組合模組以頁籤方式呈現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廣告模組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製作頁面頭部的廣告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行事曆建立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建立事件及放置頁首連結</a:t>
            </a:r>
            <a:r>
              <a:rPr lang="en-US" altLang="zh-TW" dirty="0" smtClean="0">
                <a:latin typeface="微軟正黑體" pitchFamily="34" charset="-120"/>
                <a:ea typeface="微軟正黑體" pitchFamily="34" charset="-120"/>
              </a:rPr>
              <a:t>)</a:t>
            </a:r>
          </a:p>
          <a:p>
            <a:endParaRPr lang="zh-TW" altLang="en-US" dirty="0"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1" lang="en-US" altLang="zh-TW" sz="3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　客服專線：</a:t>
            </a:r>
            <a: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(02)2393-0606</a:t>
            </a:r>
            <a:b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1" lang="zh-TW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客服信箱：</a:t>
            </a:r>
            <a:r>
              <a:rPr kumimoji="1" lang="en-US" altLang="zh-TW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vip@heimavista.com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2332856"/>
          </a:xfrm>
        </p:spPr>
        <p:txBody>
          <a:bodyPr/>
          <a:lstStyle/>
          <a:p>
            <a:pPr eaLnBrk="1" hangingPunct="1">
              <a:buNone/>
            </a:pPr>
            <a:r>
              <a:rPr lang="zh-TW" altLang="en-US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　　　　　　　　　</a:t>
            </a:r>
            <a:endParaRPr lang="en-US" altLang="zh-TW" dirty="0" smtClean="0">
              <a:solidFill>
                <a:srgbClr val="000000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hangingPunct="1">
              <a:buNone/>
            </a:pPr>
            <a:r>
              <a:rPr lang="zh-TW" altLang="en-US" dirty="0" smtClean="0">
                <a:latin typeface="微軟正黑體" pitchFamily="34" charset="-120"/>
                <a:ea typeface="微軟正黑體" pitchFamily="34" charset="-120"/>
              </a:rPr>
              <a:t>　　　　　　　   </a:t>
            </a:r>
            <a:r>
              <a:rPr lang="en-US" altLang="zh-TW" sz="6000" dirty="0" smtClean="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Q&amp;A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黑快馬">
  <a:themeElements>
    <a:clrScheme name="1 10">
      <a:dk1>
        <a:srgbClr val="777777"/>
      </a:dk1>
      <a:lt1>
        <a:srgbClr val="FFFFFF"/>
      </a:lt1>
      <a:dk2>
        <a:srgbClr val="686B5D"/>
      </a:dk2>
      <a:lt2>
        <a:srgbClr val="D1D1CB"/>
      </a:lt2>
      <a:accent1>
        <a:srgbClr val="909082"/>
      </a:accent1>
      <a:accent2>
        <a:srgbClr val="809EA8"/>
      </a:accent2>
      <a:accent3>
        <a:srgbClr val="B9BAB6"/>
      </a:accent3>
      <a:accent4>
        <a:srgbClr val="DADADA"/>
      </a:accent4>
      <a:accent5>
        <a:srgbClr val="C6C6C1"/>
      </a:accent5>
      <a:accent6>
        <a:srgbClr val="738F98"/>
      </a:accent6>
      <a:hlink>
        <a:srgbClr val="FFCC66"/>
      </a:hlink>
      <a:folHlink>
        <a:srgbClr val="E9DCB9"/>
      </a:folHlink>
    </a:clrScheme>
    <a:fontScheme name="1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標楷體" pitchFamily="65" charset="-12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TW" altLang="en-US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標楷體" pitchFamily="65" charset="-120"/>
            <a:ea typeface="標楷體" pitchFamily="65" charset="-120"/>
          </a:defRPr>
        </a:defPPr>
      </a:lstStyle>
    </a:lnDef>
  </a:objectDefaults>
  <a:extraClrSchemeLst>
    <a:extraClrScheme>
      <a:clrScheme name="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黑快馬</Template>
  <TotalTime>1314</TotalTime>
  <Words>459</Words>
  <Application>Microsoft Office PowerPoint</Application>
  <PresentationFormat>如螢幕大小 (4:3)</PresentationFormat>
  <Paragraphs>90</Paragraphs>
  <Slides>25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26" baseType="lpstr">
      <vt:lpstr>黑快馬</vt:lpstr>
      <vt:lpstr>ePage教育訓練 進階課程</vt:lpstr>
      <vt:lpstr>進階課程大綱</vt:lpstr>
      <vt:lpstr>基本概念複習</vt:lpstr>
      <vt:lpstr>投影片 4</vt:lpstr>
      <vt:lpstr>功能介紹</vt:lpstr>
      <vt:lpstr>頁籤模組</vt:lpstr>
      <vt:lpstr>表單模組</vt:lpstr>
      <vt:lpstr>表單模組－欄位類型</vt:lpstr>
      <vt:lpstr>廣告模組</vt:lpstr>
      <vt:lpstr>廣告模組應用</vt:lpstr>
      <vt:lpstr>投影片 11</vt:lpstr>
      <vt:lpstr>行事曆建立</vt:lpstr>
      <vt:lpstr>如何呈現在頁面</vt:lpstr>
      <vt:lpstr>新增頁首連結</vt:lpstr>
      <vt:lpstr>行事曆頁面呈現步驟</vt:lpstr>
      <vt:lpstr>投影片 16</vt:lpstr>
      <vt:lpstr>功能說明</vt:lpstr>
      <vt:lpstr>跨欄效果</vt:lpstr>
      <vt:lpstr>新增二級主選單</vt:lpstr>
      <vt:lpstr>設定頁面預設值</vt:lpstr>
      <vt:lpstr>開啟/關閉軟體相關功能</vt:lpstr>
      <vt:lpstr>關閉前台評分項目</vt:lpstr>
      <vt:lpstr>關閉前台資訊評論</vt:lpstr>
      <vt:lpstr>重點回顧</vt:lpstr>
      <vt:lpstr>投影片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Page Pro教育訓練 進階課程</dc:title>
  <dc:creator>newuser</dc:creator>
  <cp:lastModifiedBy>newuser</cp:lastModifiedBy>
  <cp:revision>160</cp:revision>
  <dcterms:created xsi:type="dcterms:W3CDTF">2011-11-16T08:33:09Z</dcterms:created>
  <dcterms:modified xsi:type="dcterms:W3CDTF">2011-12-19T11:29:38Z</dcterms:modified>
</cp:coreProperties>
</file>