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6"/>
  </p:notesMasterIdLst>
  <p:handoutMasterIdLst>
    <p:handoutMasterId r:id="rId77"/>
  </p:handoutMasterIdLst>
  <p:sldIdLst>
    <p:sldId id="256" r:id="rId2"/>
    <p:sldId id="257" r:id="rId3"/>
    <p:sldId id="258" r:id="rId4"/>
    <p:sldId id="264" r:id="rId5"/>
    <p:sldId id="280" r:id="rId6"/>
    <p:sldId id="281" r:id="rId7"/>
    <p:sldId id="283" r:id="rId8"/>
    <p:sldId id="284" r:id="rId9"/>
    <p:sldId id="285" r:id="rId10"/>
    <p:sldId id="286" r:id="rId11"/>
    <p:sldId id="287" r:id="rId12"/>
    <p:sldId id="288" r:id="rId13"/>
    <p:sldId id="289" r:id="rId14"/>
    <p:sldId id="290" r:id="rId15"/>
    <p:sldId id="259" r:id="rId16"/>
    <p:sldId id="269" r:id="rId17"/>
    <p:sldId id="260" r:id="rId18"/>
    <p:sldId id="270" r:id="rId19"/>
    <p:sldId id="291" r:id="rId20"/>
    <p:sldId id="296" r:id="rId21"/>
    <p:sldId id="297" r:id="rId22"/>
    <p:sldId id="298" r:id="rId23"/>
    <p:sldId id="299" r:id="rId24"/>
    <p:sldId id="300" r:id="rId25"/>
    <p:sldId id="304" r:id="rId26"/>
    <p:sldId id="305" r:id="rId27"/>
    <p:sldId id="306" r:id="rId28"/>
    <p:sldId id="353" r:id="rId29"/>
    <p:sldId id="354" r:id="rId30"/>
    <p:sldId id="351" r:id="rId31"/>
    <p:sldId id="310" r:id="rId32"/>
    <p:sldId id="350" r:id="rId33"/>
    <p:sldId id="332" r:id="rId34"/>
    <p:sldId id="333" r:id="rId35"/>
    <p:sldId id="336" r:id="rId36"/>
    <p:sldId id="334" r:id="rId37"/>
    <p:sldId id="320" r:id="rId38"/>
    <p:sldId id="321" r:id="rId39"/>
    <p:sldId id="323" r:id="rId40"/>
    <p:sldId id="329" r:id="rId41"/>
    <p:sldId id="337" r:id="rId42"/>
    <p:sldId id="330" r:id="rId43"/>
    <p:sldId id="338" r:id="rId44"/>
    <p:sldId id="261" r:id="rId45"/>
    <p:sldId id="292" r:id="rId46"/>
    <p:sldId id="293" r:id="rId47"/>
    <p:sldId id="294" r:id="rId48"/>
    <p:sldId id="295" r:id="rId49"/>
    <p:sldId id="301" r:id="rId50"/>
    <p:sldId id="352" r:id="rId51"/>
    <p:sldId id="302" r:id="rId52"/>
    <p:sldId id="339" r:id="rId53"/>
    <p:sldId id="340" r:id="rId54"/>
    <p:sldId id="341" r:id="rId55"/>
    <p:sldId id="342" r:id="rId56"/>
    <p:sldId id="343" r:id="rId57"/>
    <p:sldId id="344" r:id="rId58"/>
    <p:sldId id="345" r:id="rId59"/>
    <p:sldId id="346" r:id="rId60"/>
    <p:sldId id="347" r:id="rId61"/>
    <p:sldId id="322" r:id="rId62"/>
    <p:sldId id="324" r:id="rId63"/>
    <p:sldId id="325" r:id="rId64"/>
    <p:sldId id="326" r:id="rId65"/>
    <p:sldId id="327" r:id="rId66"/>
    <p:sldId id="328" r:id="rId67"/>
    <p:sldId id="262" r:id="rId68"/>
    <p:sldId id="272" r:id="rId69"/>
    <p:sldId id="273" r:id="rId70"/>
    <p:sldId id="274" r:id="rId71"/>
    <p:sldId id="277" r:id="rId72"/>
    <p:sldId id="263" r:id="rId73"/>
    <p:sldId id="275" r:id="rId74"/>
    <p:sldId id="276" r:id="rId75"/>
  </p:sldIdLst>
  <p:sldSz cx="12192000" cy="6858000"/>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FAF"/>
    <a:srgbClr val="7AEB67"/>
    <a:srgbClr val="B7D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00" autoAdjust="0"/>
    <p:restoredTop sz="94660"/>
  </p:normalViewPr>
  <p:slideViewPr>
    <p:cSldViewPr snapToGrid="0">
      <p:cViewPr varScale="1">
        <p:scale>
          <a:sx n="115" d="100"/>
          <a:sy n="115" d="100"/>
        </p:scale>
        <p:origin x="726" y="108"/>
      </p:cViewPr>
      <p:guideLst/>
    </p:cSldViewPr>
  </p:slideViewPr>
  <p:notesTextViewPr>
    <p:cViewPr>
      <p:scale>
        <a:sx n="1" d="1"/>
        <a:sy n="1" d="1"/>
      </p:scale>
      <p:origin x="0" y="0"/>
    </p:cViewPr>
  </p:notesText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DCA4B7-556B-4580-A686-ADCD35111D6F}" type="doc">
      <dgm:prSet loTypeId="urn:microsoft.com/office/officeart/2005/8/layout/hList9" loCatId="list" qsTypeId="urn:microsoft.com/office/officeart/2005/8/quickstyle/simple1" qsCatId="simple" csTypeId="urn:microsoft.com/office/officeart/2005/8/colors/accent6_2" csCatId="accent6" phldr="1"/>
      <dgm:spPr/>
      <dgm:t>
        <a:bodyPr/>
        <a:lstStyle/>
        <a:p>
          <a:endParaRPr lang="zh-TW" altLang="en-US"/>
        </a:p>
      </dgm:t>
    </dgm:pt>
    <dgm:pt modelId="{19986843-5D64-48AD-88C9-DB756AF46AED}">
      <dgm:prSet phldrT="[文字]"/>
      <dgm:spPr/>
      <dgm:t>
        <a:bodyPr/>
        <a:lstStyle/>
        <a:p>
          <a:r>
            <a:rPr lang="zh-TW" altLang="en-US" b="1" dirty="0" smtClean="0">
              <a:latin typeface="微軟正黑體" panose="020B0604030504040204" pitchFamily="34" charset="-120"/>
              <a:ea typeface="微軟正黑體" panose="020B0604030504040204" pitchFamily="34" charset="-120"/>
              <a:cs typeface="+mj-cs"/>
            </a:rPr>
            <a:t>表冊</a:t>
          </a:r>
          <a:endParaRPr lang="zh-TW" altLang="en-US" dirty="0"/>
        </a:p>
      </dgm:t>
    </dgm:pt>
    <dgm:pt modelId="{4F8711D0-FEDC-4B63-B568-160676874A96}" type="parTrans" cxnId="{897C6CFE-3963-4DFA-8D01-4E2D05554662}">
      <dgm:prSet/>
      <dgm:spPr/>
      <dgm:t>
        <a:bodyPr/>
        <a:lstStyle/>
        <a:p>
          <a:endParaRPr lang="zh-TW" altLang="en-US"/>
        </a:p>
      </dgm:t>
    </dgm:pt>
    <dgm:pt modelId="{F4B3E600-DF43-42CA-9881-C2E29F47F39F}" type="sibTrans" cxnId="{897C6CFE-3963-4DFA-8D01-4E2D05554662}">
      <dgm:prSet/>
      <dgm:spPr/>
      <dgm:t>
        <a:bodyPr/>
        <a:lstStyle/>
        <a:p>
          <a:endParaRPr lang="zh-TW" altLang="en-US"/>
        </a:p>
      </dgm:t>
    </dgm:pt>
    <dgm:pt modelId="{FE19250B-A15A-416F-A47D-5FB3F20270CF}">
      <dgm:prSet phldrT="[文字]" custT="1"/>
      <dgm:spPr/>
      <dgm:t>
        <a:bodyPr/>
        <a:lstStyle/>
        <a:p>
          <a:pPr>
            <a:lnSpc>
              <a:spcPts val="2200"/>
            </a:lnSpc>
          </a:pPr>
          <a:r>
            <a:rPr lang="zh-TW" altLang="en-US" sz="2600" b="1" dirty="0" smtClean="0">
              <a:latin typeface="微軟正黑體" panose="020B0604030504040204" pitchFamily="34" charset="-120"/>
              <a:ea typeface="微軟正黑體" panose="020B0604030504040204" pitchFamily="34" charset="-120"/>
            </a:rPr>
            <a:t>分  機</a:t>
          </a:r>
          <a:endParaRPr lang="en-US" altLang="zh-TW" sz="2600" b="1" dirty="0" smtClean="0">
            <a:latin typeface="微軟正黑體" panose="020B0604030504040204" pitchFamily="34" charset="-120"/>
            <a:ea typeface="微軟正黑體" panose="020B0604030504040204" pitchFamily="34" charset="-120"/>
          </a:endParaRPr>
        </a:p>
        <a:p>
          <a:pPr>
            <a:lnSpc>
              <a:spcPts val="2200"/>
            </a:lnSpc>
          </a:pPr>
          <a:r>
            <a:rPr lang="en-US" altLang="zh-TW" sz="2600" b="1" dirty="0" smtClean="0">
              <a:latin typeface="微軟正黑體" panose="020B0604030504040204" pitchFamily="34" charset="-120"/>
              <a:ea typeface="微軟正黑體" panose="020B0604030504040204" pitchFamily="34" charset="-120"/>
            </a:rPr>
            <a:t>5360</a:t>
          </a:r>
        </a:p>
        <a:p>
          <a:pPr>
            <a:lnSpc>
              <a:spcPts val="2200"/>
            </a:lnSpc>
          </a:pPr>
          <a:r>
            <a:rPr lang="en-US" altLang="zh-TW" sz="2600" b="1" dirty="0" smtClean="0">
              <a:latin typeface="微軟正黑體" panose="020B0604030504040204" pitchFamily="34" charset="-120"/>
              <a:ea typeface="微軟正黑體" panose="020B0604030504040204" pitchFamily="34" charset="-120"/>
            </a:rPr>
            <a:t>5362</a:t>
          </a:r>
          <a:endParaRPr lang="zh-TW" altLang="en-US" sz="2600" dirty="0"/>
        </a:p>
      </dgm:t>
    </dgm:pt>
    <dgm:pt modelId="{54A71ACF-24B2-4941-9198-2407C891B85E}" type="parTrans" cxnId="{9E9C025D-5346-4468-B919-B507AEF41E64}">
      <dgm:prSet/>
      <dgm:spPr/>
      <dgm:t>
        <a:bodyPr/>
        <a:lstStyle/>
        <a:p>
          <a:endParaRPr lang="zh-TW" altLang="en-US"/>
        </a:p>
      </dgm:t>
    </dgm:pt>
    <dgm:pt modelId="{15B9B12C-74F9-4258-A001-57AB83F51473}" type="sibTrans" cxnId="{9E9C025D-5346-4468-B919-B507AEF41E64}">
      <dgm:prSet/>
      <dgm:spPr/>
      <dgm:t>
        <a:bodyPr/>
        <a:lstStyle/>
        <a:p>
          <a:endParaRPr lang="zh-TW" altLang="en-US"/>
        </a:p>
      </dgm:t>
    </dgm:pt>
    <dgm:pt modelId="{38C39E8F-8A45-4F89-88B6-A1C6F1547872}">
      <dgm:prSet phldrT="[文字]"/>
      <dgm:spPr/>
      <dgm:t>
        <a:bodyPr/>
        <a:lstStyle/>
        <a:p>
          <a:r>
            <a:rPr lang="zh-TW" altLang="en-US" b="1" dirty="0" smtClean="0">
              <a:latin typeface="微軟正黑體" panose="020B0604030504040204" pitchFamily="34" charset="-120"/>
              <a:ea typeface="微軟正黑體" panose="020B0604030504040204" pitchFamily="34" charset="-120"/>
              <a:cs typeface="+mj-cs"/>
            </a:rPr>
            <a:t>系統</a:t>
          </a:r>
          <a:endParaRPr lang="zh-TW" altLang="en-US" dirty="0"/>
        </a:p>
      </dgm:t>
    </dgm:pt>
    <dgm:pt modelId="{ED5E5C5D-FF08-4B02-A7FD-DAB35CD1EBEF}" type="parTrans" cxnId="{74BA0597-1EBB-4B47-9A87-EB990ABDB3C0}">
      <dgm:prSet/>
      <dgm:spPr/>
      <dgm:t>
        <a:bodyPr/>
        <a:lstStyle/>
        <a:p>
          <a:endParaRPr lang="zh-TW" altLang="en-US"/>
        </a:p>
      </dgm:t>
    </dgm:pt>
    <dgm:pt modelId="{B6424172-945E-44FB-A19C-FBB3D55AA063}" type="sibTrans" cxnId="{74BA0597-1EBB-4B47-9A87-EB990ABDB3C0}">
      <dgm:prSet/>
      <dgm:spPr/>
      <dgm:t>
        <a:bodyPr/>
        <a:lstStyle/>
        <a:p>
          <a:endParaRPr lang="zh-TW" altLang="en-US"/>
        </a:p>
      </dgm:t>
    </dgm:pt>
    <dgm:pt modelId="{B7D63836-1406-4C2C-9CEC-B3929C382305}">
      <dgm:prSet phldrT="[文字]" custT="1"/>
      <dgm:spPr/>
      <dgm:t>
        <a:bodyPr/>
        <a:lstStyle/>
        <a:p>
          <a:pPr>
            <a:lnSpc>
              <a:spcPts val="2200"/>
            </a:lnSpc>
          </a:pPr>
          <a:r>
            <a:rPr lang="zh-TW" altLang="en-US" sz="2600" b="1" dirty="0" smtClean="0">
              <a:latin typeface="微軟正黑體" panose="020B0604030504040204" pitchFamily="34" charset="-120"/>
              <a:ea typeface="微軟正黑體" panose="020B0604030504040204" pitchFamily="34" charset="-120"/>
            </a:rPr>
            <a:t>分  機</a:t>
          </a:r>
          <a:endParaRPr lang="en-US" altLang="zh-TW" sz="2600" b="1" dirty="0" smtClean="0">
            <a:latin typeface="微軟正黑體" panose="020B0604030504040204" pitchFamily="34" charset="-120"/>
            <a:ea typeface="微軟正黑體" panose="020B0604030504040204" pitchFamily="34" charset="-120"/>
          </a:endParaRPr>
        </a:p>
        <a:p>
          <a:pPr>
            <a:lnSpc>
              <a:spcPts val="2200"/>
            </a:lnSpc>
          </a:pPr>
          <a:r>
            <a:rPr lang="en-US" altLang="zh-TW" sz="2600" b="1" dirty="0" smtClean="0">
              <a:latin typeface="微軟正黑體" panose="020B0604030504040204" pitchFamily="34" charset="-120"/>
              <a:ea typeface="微軟正黑體" panose="020B0604030504040204" pitchFamily="34" charset="-120"/>
            </a:rPr>
            <a:t>5361</a:t>
          </a:r>
        </a:p>
        <a:p>
          <a:pPr>
            <a:lnSpc>
              <a:spcPts val="2200"/>
            </a:lnSpc>
          </a:pPr>
          <a:r>
            <a:rPr lang="en-US" altLang="zh-TW" sz="2600" b="1" dirty="0" smtClean="0">
              <a:latin typeface="微軟正黑體" panose="020B0604030504040204" pitchFamily="34" charset="-120"/>
              <a:ea typeface="微軟正黑體" panose="020B0604030504040204" pitchFamily="34" charset="-120"/>
            </a:rPr>
            <a:t>5363</a:t>
          </a:r>
          <a:endParaRPr lang="zh-TW" altLang="en-US" sz="2600" dirty="0"/>
        </a:p>
      </dgm:t>
    </dgm:pt>
    <dgm:pt modelId="{A6869562-6E6F-438D-9C96-F1ECD0BD77D1}" type="parTrans" cxnId="{5110E587-2EB1-4FC6-B08A-51F3A5DB6A0A}">
      <dgm:prSet/>
      <dgm:spPr/>
      <dgm:t>
        <a:bodyPr/>
        <a:lstStyle/>
        <a:p>
          <a:endParaRPr lang="zh-TW" altLang="en-US"/>
        </a:p>
      </dgm:t>
    </dgm:pt>
    <dgm:pt modelId="{14D1292C-961C-4740-8AAA-DF9C2C22FDA1}" type="sibTrans" cxnId="{5110E587-2EB1-4FC6-B08A-51F3A5DB6A0A}">
      <dgm:prSet/>
      <dgm:spPr/>
      <dgm:t>
        <a:bodyPr/>
        <a:lstStyle/>
        <a:p>
          <a:endParaRPr lang="zh-TW" altLang="en-US"/>
        </a:p>
      </dgm:t>
    </dgm:pt>
    <dgm:pt modelId="{E8AA9E5C-2018-477D-8ABC-C0B7599D2EE8}" type="pres">
      <dgm:prSet presAssocID="{8BDCA4B7-556B-4580-A686-ADCD35111D6F}" presName="list" presStyleCnt="0">
        <dgm:presLayoutVars>
          <dgm:dir/>
          <dgm:animLvl val="lvl"/>
        </dgm:presLayoutVars>
      </dgm:prSet>
      <dgm:spPr/>
      <dgm:t>
        <a:bodyPr/>
        <a:lstStyle/>
        <a:p>
          <a:endParaRPr lang="zh-TW" altLang="en-US"/>
        </a:p>
      </dgm:t>
    </dgm:pt>
    <dgm:pt modelId="{85D0857F-4B78-4EFF-B5CD-095DF4B4AFD3}" type="pres">
      <dgm:prSet presAssocID="{19986843-5D64-48AD-88C9-DB756AF46AED}" presName="posSpace" presStyleCnt="0"/>
      <dgm:spPr/>
      <dgm:t>
        <a:bodyPr/>
        <a:lstStyle/>
        <a:p>
          <a:endParaRPr lang="zh-TW" altLang="en-US"/>
        </a:p>
      </dgm:t>
    </dgm:pt>
    <dgm:pt modelId="{F49D1672-DAE6-411C-9004-3B957AFFE07D}" type="pres">
      <dgm:prSet presAssocID="{19986843-5D64-48AD-88C9-DB756AF46AED}" presName="vertFlow" presStyleCnt="0"/>
      <dgm:spPr/>
      <dgm:t>
        <a:bodyPr/>
        <a:lstStyle/>
        <a:p>
          <a:endParaRPr lang="zh-TW" altLang="en-US"/>
        </a:p>
      </dgm:t>
    </dgm:pt>
    <dgm:pt modelId="{E3030332-D45C-40D4-AF2E-21BACE04AC28}" type="pres">
      <dgm:prSet presAssocID="{19986843-5D64-48AD-88C9-DB756AF46AED}" presName="topSpace" presStyleCnt="0"/>
      <dgm:spPr/>
      <dgm:t>
        <a:bodyPr/>
        <a:lstStyle/>
        <a:p>
          <a:endParaRPr lang="zh-TW" altLang="en-US"/>
        </a:p>
      </dgm:t>
    </dgm:pt>
    <dgm:pt modelId="{392C974A-71F7-4F04-AC77-8E2890B28994}" type="pres">
      <dgm:prSet presAssocID="{19986843-5D64-48AD-88C9-DB756AF46AED}" presName="firstComp" presStyleCnt="0"/>
      <dgm:spPr/>
      <dgm:t>
        <a:bodyPr/>
        <a:lstStyle/>
        <a:p>
          <a:endParaRPr lang="zh-TW" altLang="en-US"/>
        </a:p>
      </dgm:t>
    </dgm:pt>
    <dgm:pt modelId="{876D27CF-9866-4F90-BC8B-B8D913939D74}" type="pres">
      <dgm:prSet presAssocID="{19986843-5D64-48AD-88C9-DB756AF46AED}" presName="firstChild" presStyleLbl="bgAccFollowNode1" presStyleIdx="0" presStyleCnt="2" custScaleY="104889" custLinFactNeighborX="4944" custLinFactNeighborY="10105"/>
      <dgm:spPr/>
      <dgm:t>
        <a:bodyPr/>
        <a:lstStyle/>
        <a:p>
          <a:endParaRPr lang="zh-TW" altLang="en-US"/>
        </a:p>
      </dgm:t>
    </dgm:pt>
    <dgm:pt modelId="{980A0D82-1A2B-4C63-B551-C1D5A2441058}" type="pres">
      <dgm:prSet presAssocID="{19986843-5D64-48AD-88C9-DB756AF46AED}" presName="firstChildTx" presStyleLbl="bgAccFollowNode1" presStyleIdx="0" presStyleCnt="2">
        <dgm:presLayoutVars>
          <dgm:bulletEnabled val="1"/>
        </dgm:presLayoutVars>
      </dgm:prSet>
      <dgm:spPr/>
      <dgm:t>
        <a:bodyPr/>
        <a:lstStyle/>
        <a:p>
          <a:endParaRPr lang="zh-TW" altLang="en-US"/>
        </a:p>
      </dgm:t>
    </dgm:pt>
    <dgm:pt modelId="{42C4A210-4084-4A16-BB24-D397887CB771}" type="pres">
      <dgm:prSet presAssocID="{19986843-5D64-48AD-88C9-DB756AF46AED}" presName="negSpace" presStyleCnt="0"/>
      <dgm:spPr/>
      <dgm:t>
        <a:bodyPr/>
        <a:lstStyle/>
        <a:p>
          <a:endParaRPr lang="zh-TW" altLang="en-US"/>
        </a:p>
      </dgm:t>
    </dgm:pt>
    <dgm:pt modelId="{370FDB31-593F-4EFE-B45C-E23BD12BBB10}" type="pres">
      <dgm:prSet presAssocID="{19986843-5D64-48AD-88C9-DB756AF46AED}" presName="circle" presStyleLbl="node1" presStyleIdx="0" presStyleCnt="2"/>
      <dgm:spPr/>
      <dgm:t>
        <a:bodyPr/>
        <a:lstStyle/>
        <a:p>
          <a:endParaRPr lang="zh-TW" altLang="en-US"/>
        </a:p>
      </dgm:t>
    </dgm:pt>
    <dgm:pt modelId="{024D9C5F-183C-40E8-9F99-6C1FC6335217}" type="pres">
      <dgm:prSet presAssocID="{F4B3E600-DF43-42CA-9881-C2E29F47F39F}" presName="transSpace" presStyleCnt="0"/>
      <dgm:spPr/>
      <dgm:t>
        <a:bodyPr/>
        <a:lstStyle/>
        <a:p>
          <a:endParaRPr lang="zh-TW" altLang="en-US"/>
        </a:p>
      </dgm:t>
    </dgm:pt>
    <dgm:pt modelId="{5E43638C-5C7F-4ED9-ABA5-8328F53414FD}" type="pres">
      <dgm:prSet presAssocID="{38C39E8F-8A45-4F89-88B6-A1C6F1547872}" presName="posSpace" presStyleCnt="0"/>
      <dgm:spPr/>
      <dgm:t>
        <a:bodyPr/>
        <a:lstStyle/>
        <a:p>
          <a:endParaRPr lang="zh-TW" altLang="en-US"/>
        </a:p>
      </dgm:t>
    </dgm:pt>
    <dgm:pt modelId="{DC33E081-150E-46B4-A041-BEAD4ED183A7}" type="pres">
      <dgm:prSet presAssocID="{38C39E8F-8A45-4F89-88B6-A1C6F1547872}" presName="vertFlow" presStyleCnt="0"/>
      <dgm:spPr/>
      <dgm:t>
        <a:bodyPr/>
        <a:lstStyle/>
        <a:p>
          <a:endParaRPr lang="zh-TW" altLang="en-US"/>
        </a:p>
      </dgm:t>
    </dgm:pt>
    <dgm:pt modelId="{553A1131-FA90-45E6-A793-07DED13EB213}" type="pres">
      <dgm:prSet presAssocID="{38C39E8F-8A45-4F89-88B6-A1C6F1547872}" presName="topSpace" presStyleCnt="0"/>
      <dgm:spPr/>
      <dgm:t>
        <a:bodyPr/>
        <a:lstStyle/>
        <a:p>
          <a:endParaRPr lang="zh-TW" altLang="en-US"/>
        </a:p>
      </dgm:t>
    </dgm:pt>
    <dgm:pt modelId="{D72D3958-F5EF-4850-B0A1-EB9CD9DA71C6}" type="pres">
      <dgm:prSet presAssocID="{38C39E8F-8A45-4F89-88B6-A1C6F1547872}" presName="firstComp" presStyleCnt="0"/>
      <dgm:spPr/>
      <dgm:t>
        <a:bodyPr/>
        <a:lstStyle/>
        <a:p>
          <a:endParaRPr lang="zh-TW" altLang="en-US"/>
        </a:p>
      </dgm:t>
    </dgm:pt>
    <dgm:pt modelId="{D18D2105-BB5E-4E79-8F80-129498A32D29}" type="pres">
      <dgm:prSet presAssocID="{38C39E8F-8A45-4F89-88B6-A1C6F1547872}" presName="firstChild" presStyleLbl="bgAccFollowNode1" presStyleIdx="1" presStyleCnt="2" custScaleY="106237" custLinFactNeighborX="2059" custLinFactNeighborY="4717"/>
      <dgm:spPr/>
      <dgm:t>
        <a:bodyPr/>
        <a:lstStyle/>
        <a:p>
          <a:endParaRPr lang="zh-TW" altLang="en-US"/>
        </a:p>
      </dgm:t>
    </dgm:pt>
    <dgm:pt modelId="{D60F5D93-74A9-4051-8AA1-308857A3323F}" type="pres">
      <dgm:prSet presAssocID="{38C39E8F-8A45-4F89-88B6-A1C6F1547872}" presName="firstChildTx" presStyleLbl="bgAccFollowNode1" presStyleIdx="1" presStyleCnt="2">
        <dgm:presLayoutVars>
          <dgm:bulletEnabled val="1"/>
        </dgm:presLayoutVars>
      </dgm:prSet>
      <dgm:spPr/>
      <dgm:t>
        <a:bodyPr/>
        <a:lstStyle/>
        <a:p>
          <a:endParaRPr lang="zh-TW" altLang="en-US"/>
        </a:p>
      </dgm:t>
    </dgm:pt>
    <dgm:pt modelId="{075C16C9-B602-4C72-8CF7-7B6F69100C75}" type="pres">
      <dgm:prSet presAssocID="{38C39E8F-8A45-4F89-88B6-A1C6F1547872}" presName="negSpace" presStyleCnt="0"/>
      <dgm:spPr/>
      <dgm:t>
        <a:bodyPr/>
        <a:lstStyle/>
        <a:p>
          <a:endParaRPr lang="zh-TW" altLang="en-US"/>
        </a:p>
      </dgm:t>
    </dgm:pt>
    <dgm:pt modelId="{CD0132C7-07F4-4AF5-BCC5-8CDF93EE011E}" type="pres">
      <dgm:prSet presAssocID="{38C39E8F-8A45-4F89-88B6-A1C6F1547872}" presName="circle" presStyleLbl="node1" presStyleIdx="1" presStyleCnt="2"/>
      <dgm:spPr/>
      <dgm:t>
        <a:bodyPr/>
        <a:lstStyle/>
        <a:p>
          <a:endParaRPr lang="zh-TW" altLang="en-US"/>
        </a:p>
      </dgm:t>
    </dgm:pt>
  </dgm:ptLst>
  <dgm:cxnLst>
    <dgm:cxn modelId="{74BA0597-1EBB-4B47-9A87-EB990ABDB3C0}" srcId="{8BDCA4B7-556B-4580-A686-ADCD35111D6F}" destId="{38C39E8F-8A45-4F89-88B6-A1C6F1547872}" srcOrd="1" destOrd="0" parTransId="{ED5E5C5D-FF08-4B02-A7FD-DAB35CD1EBEF}" sibTransId="{B6424172-945E-44FB-A19C-FBB3D55AA063}"/>
    <dgm:cxn modelId="{9E9C025D-5346-4468-B919-B507AEF41E64}" srcId="{19986843-5D64-48AD-88C9-DB756AF46AED}" destId="{FE19250B-A15A-416F-A47D-5FB3F20270CF}" srcOrd="0" destOrd="0" parTransId="{54A71ACF-24B2-4941-9198-2407C891B85E}" sibTransId="{15B9B12C-74F9-4258-A001-57AB83F51473}"/>
    <dgm:cxn modelId="{86FC3D42-5C62-4C72-BE53-E596E22C7FB0}" type="presOf" srcId="{38C39E8F-8A45-4F89-88B6-A1C6F1547872}" destId="{CD0132C7-07F4-4AF5-BCC5-8CDF93EE011E}" srcOrd="0" destOrd="0" presId="urn:microsoft.com/office/officeart/2005/8/layout/hList9"/>
    <dgm:cxn modelId="{A57F82BD-5341-48AE-B1B1-F50D514F1F9C}" type="presOf" srcId="{8BDCA4B7-556B-4580-A686-ADCD35111D6F}" destId="{E8AA9E5C-2018-477D-8ABC-C0B7599D2EE8}" srcOrd="0" destOrd="0" presId="urn:microsoft.com/office/officeart/2005/8/layout/hList9"/>
    <dgm:cxn modelId="{34CE96AA-DE11-440E-8451-13C6A61271B0}" type="presOf" srcId="{B7D63836-1406-4C2C-9CEC-B3929C382305}" destId="{D18D2105-BB5E-4E79-8F80-129498A32D29}" srcOrd="0" destOrd="0" presId="urn:microsoft.com/office/officeart/2005/8/layout/hList9"/>
    <dgm:cxn modelId="{0D1C20D4-C658-4076-BF5C-E695A3CD7A6D}" type="presOf" srcId="{FE19250B-A15A-416F-A47D-5FB3F20270CF}" destId="{980A0D82-1A2B-4C63-B551-C1D5A2441058}" srcOrd="1" destOrd="0" presId="urn:microsoft.com/office/officeart/2005/8/layout/hList9"/>
    <dgm:cxn modelId="{5066FD23-55EC-4CE7-AFCF-277739449834}" type="presOf" srcId="{19986843-5D64-48AD-88C9-DB756AF46AED}" destId="{370FDB31-593F-4EFE-B45C-E23BD12BBB10}" srcOrd="0" destOrd="0" presId="urn:microsoft.com/office/officeart/2005/8/layout/hList9"/>
    <dgm:cxn modelId="{C4151ABE-9EA3-42E2-9EDC-2855222E3D3D}" type="presOf" srcId="{FE19250B-A15A-416F-A47D-5FB3F20270CF}" destId="{876D27CF-9866-4F90-BC8B-B8D913939D74}" srcOrd="0" destOrd="0" presId="urn:microsoft.com/office/officeart/2005/8/layout/hList9"/>
    <dgm:cxn modelId="{1973E7C4-F804-41AA-A21B-459CD734D55B}" type="presOf" srcId="{B7D63836-1406-4C2C-9CEC-B3929C382305}" destId="{D60F5D93-74A9-4051-8AA1-308857A3323F}" srcOrd="1" destOrd="0" presId="urn:microsoft.com/office/officeart/2005/8/layout/hList9"/>
    <dgm:cxn modelId="{5110E587-2EB1-4FC6-B08A-51F3A5DB6A0A}" srcId="{38C39E8F-8A45-4F89-88B6-A1C6F1547872}" destId="{B7D63836-1406-4C2C-9CEC-B3929C382305}" srcOrd="0" destOrd="0" parTransId="{A6869562-6E6F-438D-9C96-F1ECD0BD77D1}" sibTransId="{14D1292C-961C-4740-8AAA-DF9C2C22FDA1}"/>
    <dgm:cxn modelId="{897C6CFE-3963-4DFA-8D01-4E2D05554662}" srcId="{8BDCA4B7-556B-4580-A686-ADCD35111D6F}" destId="{19986843-5D64-48AD-88C9-DB756AF46AED}" srcOrd="0" destOrd="0" parTransId="{4F8711D0-FEDC-4B63-B568-160676874A96}" sibTransId="{F4B3E600-DF43-42CA-9881-C2E29F47F39F}"/>
    <dgm:cxn modelId="{9B71F87C-37AB-482E-A7A6-20D645E1B220}" type="presParOf" srcId="{E8AA9E5C-2018-477D-8ABC-C0B7599D2EE8}" destId="{85D0857F-4B78-4EFF-B5CD-095DF4B4AFD3}" srcOrd="0" destOrd="0" presId="urn:microsoft.com/office/officeart/2005/8/layout/hList9"/>
    <dgm:cxn modelId="{692A7806-D516-4CEF-A35B-A5136C202A79}" type="presParOf" srcId="{E8AA9E5C-2018-477D-8ABC-C0B7599D2EE8}" destId="{F49D1672-DAE6-411C-9004-3B957AFFE07D}" srcOrd="1" destOrd="0" presId="urn:microsoft.com/office/officeart/2005/8/layout/hList9"/>
    <dgm:cxn modelId="{6323873A-AE96-440B-AF9A-0D3127720ECA}" type="presParOf" srcId="{F49D1672-DAE6-411C-9004-3B957AFFE07D}" destId="{E3030332-D45C-40D4-AF2E-21BACE04AC28}" srcOrd="0" destOrd="0" presId="urn:microsoft.com/office/officeart/2005/8/layout/hList9"/>
    <dgm:cxn modelId="{2FE156A2-98F1-4577-8466-AAC85B7C9262}" type="presParOf" srcId="{F49D1672-DAE6-411C-9004-3B957AFFE07D}" destId="{392C974A-71F7-4F04-AC77-8E2890B28994}" srcOrd="1" destOrd="0" presId="urn:microsoft.com/office/officeart/2005/8/layout/hList9"/>
    <dgm:cxn modelId="{66B94C9D-17B4-406A-B099-56F27FA972DF}" type="presParOf" srcId="{392C974A-71F7-4F04-AC77-8E2890B28994}" destId="{876D27CF-9866-4F90-BC8B-B8D913939D74}" srcOrd="0" destOrd="0" presId="urn:microsoft.com/office/officeart/2005/8/layout/hList9"/>
    <dgm:cxn modelId="{268B9392-AE84-47DA-8D08-F0D782F57588}" type="presParOf" srcId="{392C974A-71F7-4F04-AC77-8E2890B28994}" destId="{980A0D82-1A2B-4C63-B551-C1D5A2441058}" srcOrd="1" destOrd="0" presId="urn:microsoft.com/office/officeart/2005/8/layout/hList9"/>
    <dgm:cxn modelId="{DAEFF8A8-0C31-4E6F-9C1B-C5C1D50E9497}" type="presParOf" srcId="{E8AA9E5C-2018-477D-8ABC-C0B7599D2EE8}" destId="{42C4A210-4084-4A16-BB24-D397887CB771}" srcOrd="2" destOrd="0" presId="urn:microsoft.com/office/officeart/2005/8/layout/hList9"/>
    <dgm:cxn modelId="{EF4EC43A-CB97-4213-8EA8-02F1BF0FA0CB}" type="presParOf" srcId="{E8AA9E5C-2018-477D-8ABC-C0B7599D2EE8}" destId="{370FDB31-593F-4EFE-B45C-E23BD12BBB10}" srcOrd="3" destOrd="0" presId="urn:microsoft.com/office/officeart/2005/8/layout/hList9"/>
    <dgm:cxn modelId="{12122C74-B6B9-4A91-9869-6E617BB6E4FA}" type="presParOf" srcId="{E8AA9E5C-2018-477D-8ABC-C0B7599D2EE8}" destId="{024D9C5F-183C-40E8-9F99-6C1FC6335217}" srcOrd="4" destOrd="0" presId="urn:microsoft.com/office/officeart/2005/8/layout/hList9"/>
    <dgm:cxn modelId="{D0EC05E2-F940-47BC-9581-AB946F303A33}" type="presParOf" srcId="{E8AA9E5C-2018-477D-8ABC-C0B7599D2EE8}" destId="{5E43638C-5C7F-4ED9-ABA5-8328F53414FD}" srcOrd="5" destOrd="0" presId="urn:microsoft.com/office/officeart/2005/8/layout/hList9"/>
    <dgm:cxn modelId="{267A85A1-49E3-444A-806B-C2E6711BDA73}" type="presParOf" srcId="{E8AA9E5C-2018-477D-8ABC-C0B7599D2EE8}" destId="{DC33E081-150E-46B4-A041-BEAD4ED183A7}" srcOrd="6" destOrd="0" presId="urn:microsoft.com/office/officeart/2005/8/layout/hList9"/>
    <dgm:cxn modelId="{FF97AE2C-7CA0-4375-BBD3-F627201F8F1A}" type="presParOf" srcId="{DC33E081-150E-46B4-A041-BEAD4ED183A7}" destId="{553A1131-FA90-45E6-A793-07DED13EB213}" srcOrd="0" destOrd="0" presId="urn:microsoft.com/office/officeart/2005/8/layout/hList9"/>
    <dgm:cxn modelId="{402FEB6B-535E-414C-B14C-B8A76529E684}" type="presParOf" srcId="{DC33E081-150E-46B4-A041-BEAD4ED183A7}" destId="{D72D3958-F5EF-4850-B0A1-EB9CD9DA71C6}" srcOrd="1" destOrd="0" presId="urn:microsoft.com/office/officeart/2005/8/layout/hList9"/>
    <dgm:cxn modelId="{6ED08215-53AB-456B-BB42-B25C45DA9DBC}" type="presParOf" srcId="{D72D3958-F5EF-4850-B0A1-EB9CD9DA71C6}" destId="{D18D2105-BB5E-4E79-8F80-129498A32D29}" srcOrd="0" destOrd="0" presId="urn:microsoft.com/office/officeart/2005/8/layout/hList9"/>
    <dgm:cxn modelId="{54481B2C-F62B-4EDF-91EC-F0AC86FCE700}" type="presParOf" srcId="{D72D3958-F5EF-4850-B0A1-EB9CD9DA71C6}" destId="{D60F5D93-74A9-4051-8AA1-308857A3323F}" srcOrd="1" destOrd="0" presId="urn:microsoft.com/office/officeart/2005/8/layout/hList9"/>
    <dgm:cxn modelId="{069EE1B0-78A6-4F8C-A87F-C6CBFEFEA62A}" type="presParOf" srcId="{E8AA9E5C-2018-477D-8ABC-C0B7599D2EE8}" destId="{075C16C9-B602-4C72-8CF7-7B6F69100C75}" srcOrd="7" destOrd="0" presId="urn:microsoft.com/office/officeart/2005/8/layout/hList9"/>
    <dgm:cxn modelId="{2B7047BF-E693-45AD-91C2-DCE72FEA54A9}" type="presParOf" srcId="{E8AA9E5C-2018-477D-8ABC-C0B7599D2EE8}" destId="{CD0132C7-07F4-4AF5-BCC5-8CDF93EE01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B8CDAC-87EE-4840-A3E7-8EA4C94C6121}" type="doc">
      <dgm:prSet loTypeId="urn:microsoft.com/office/officeart/2008/layout/VerticalCircleList" loCatId="list" qsTypeId="urn:microsoft.com/office/officeart/2005/8/quickstyle/simple1" qsCatId="simple" csTypeId="urn:microsoft.com/office/officeart/2005/8/colors/accent6_2" csCatId="accent6" phldr="1"/>
      <dgm:spPr/>
      <dgm:t>
        <a:bodyPr/>
        <a:lstStyle/>
        <a:p>
          <a:endParaRPr lang="zh-TW" altLang="en-US"/>
        </a:p>
      </dgm:t>
    </dgm:pt>
    <dgm:pt modelId="{71B9D4BA-2358-41A5-966B-2A64A30A77CF}">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dirty="0" smtClean="0">
              <a:latin typeface="微軟正黑體" panose="020B0604030504040204" pitchFamily="34" charset="-120"/>
              <a:ea typeface="微軟正黑體" panose="020B0604030504040204" pitchFamily="34" charset="-120"/>
            </a:rPr>
            <a:t>tvedb@yuntech.edu.tw</a:t>
          </a:r>
          <a:endParaRPr lang="zh-TW" altLang="en-US" sz="3200" u="sng" dirty="0"/>
        </a:p>
      </dgm:t>
    </dgm:pt>
    <dgm:pt modelId="{ECDBBCFE-CC83-41EB-8800-9A90C62E2FEB}" type="parTrans" cxnId="{1D699FD1-3009-4B02-852D-6316D7809669}">
      <dgm:prSet/>
      <dgm:spPr/>
      <dgm:t>
        <a:bodyPr/>
        <a:lstStyle/>
        <a:p>
          <a:endParaRPr lang="zh-TW" altLang="en-US"/>
        </a:p>
      </dgm:t>
    </dgm:pt>
    <dgm:pt modelId="{5B896464-1412-4ECC-843D-28BD78B916F4}" type="sibTrans" cxnId="{1D699FD1-3009-4B02-852D-6316D7809669}">
      <dgm:prSet/>
      <dgm:spPr/>
      <dgm:t>
        <a:bodyPr/>
        <a:lstStyle/>
        <a:p>
          <a:endParaRPr lang="zh-TW" altLang="en-US"/>
        </a:p>
      </dgm:t>
    </dgm:pt>
    <dgm:pt modelId="{6E24384F-01FB-4B7F-8768-502BA79AA0A9}">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dirty="0" smtClean="0">
              <a:latin typeface="微軟正黑體" panose="020B0604030504040204" pitchFamily="34" charset="-120"/>
              <a:ea typeface="微軟正黑體" panose="020B0604030504040204" pitchFamily="34" charset="-120"/>
            </a:rPr>
            <a:t>tvedb3@yuntech.edu.tw</a:t>
          </a:r>
          <a:endParaRPr lang="zh-TW" altLang="en-US" sz="3200" u="sng" dirty="0"/>
        </a:p>
      </dgm:t>
    </dgm:pt>
    <dgm:pt modelId="{50766DE9-377F-4F37-B3CE-5F13B35E8ADE}" type="parTrans" cxnId="{F9E78717-0141-4894-A9A7-B01F44722692}">
      <dgm:prSet/>
      <dgm:spPr/>
      <dgm:t>
        <a:bodyPr/>
        <a:lstStyle/>
        <a:p>
          <a:endParaRPr lang="zh-TW" altLang="en-US"/>
        </a:p>
      </dgm:t>
    </dgm:pt>
    <dgm:pt modelId="{5FD3853F-FE46-4D56-A8E8-7B236B1FFB13}" type="sibTrans" cxnId="{F9E78717-0141-4894-A9A7-B01F44722692}">
      <dgm:prSet/>
      <dgm:spPr/>
      <dgm:t>
        <a:bodyPr/>
        <a:lstStyle/>
        <a:p>
          <a:endParaRPr lang="zh-TW" altLang="en-US"/>
        </a:p>
      </dgm:t>
    </dgm:pt>
    <dgm:pt modelId="{4D1F8367-4FD7-4C7E-8165-3B474F515C77}">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系所   </a:t>
          </a:r>
          <a:r>
            <a:rPr kumimoji="0" lang="en-US" altLang="zh-TW" sz="3200" b="1" u="sng" dirty="0" smtClean="0">
              <a:latin typeface="微軟正黑體" panose="020B0604030504040204" pitchFamily="34" charset="-120"/>
              <a:ea typeface="微軟正黑體" panose="020B0604030504040204" pitchFamily="34" charset="-120"/>
            </a:rPr>
            <a:t>tvedb2@yuntech.edu.tw</a:t>
          </a:r>
          <a:endParaRPr lang="zh-TW" altLang="en-US" sz="3200" u="sng" dirty="0"/>
        </a:p>
      </dgm:t>
    </dgm:pt>
    <dgm:pt modelId="{5C915F6A-2573-488E-B5DF-FC95DEC06C4D}" type="parTrans" cxnId="{35F498E9-8E3E-4E66-A24A-20A62F079B27}">
      <dgm:prSet/>
      <dgm:spPr/>
      <dgm:t>
        <a:bodyPr/>
        <a:lstStyle/>
        <a:p>
          <a:endParaRPr lang="zh-TW" altLang="en-US"/>
        </a:p>
      </dgm:t>
    </dgm:pt>
    <dgm:pt modelId="{39987866-7409-4EF0-9B88-301AA35FE2D2}" type="sibTrans" cxnId="{35F498E9-8E3E-4E66-A24A-20A62F079B27}">
      <dgm:prSet/>
      <dgm:spPr/>
      <dgm:t>
        <a:bodyPr/>
        <a:lstStyle/>
        <a:p>
          <a:endParaRPr lang="zh-TW" altLang="en-US"/>
        </a:p>
      </dgm:t>
    </dgm:pt>
    <dgm:pt modelId="{8D8747F6-05B5-4B7C-ACAB-80AAE675F231}" type="pres">
      <dgm:prSet presAssocID="{5FB8CDAC-87EE-4840-A3E7-8EA4C94C6121}" presName="Name0" presStyleCnt="0">
        <dgm:presLayoutVars>
          <dgm:dir/>
        </dgm:presLayoutVars>
      </dgm:prSet>
      <dgm:spPr/>
      <dgm:t>
        <a:bodyPr/>
        <a:lstStyle/>
        <a:p>
          <a:endParaRPr lang="zh-TW" altLang="en-US"/>
        </a:p>
      </dgm:t>
    </dgm:pt>
    <dgm:pt modelId="{F8241D77-23E0-48E9-B703-6F1F8756EC53}" type="pres">
      <dgm:prSet presAssocID="{71B9D4BA-2358-41A5-966B-2A64A30A77CF}" presName="noChildren" presStyleCnt="0"/>
      <dgm:spPr/>
      <dgm:t>
        <a:bodyPr/>
        <a:lstStyle/>
        <a:p>
          <a:endParaRPr lang="zh-TW" altLang="en-US"/>
        </a:p>
      </dgm:t>
    </dgm:pt>
    <dgm:pt modelId="{535F3CC0-64CD-4C4F-BF2E-DEB0738F2A56}" type="pres">
      <dgm:prSet presAssocID="{71B9D4BA-2358-41A5-966B-2A64A30A77CF}" presName="gap" presStyleCnt="0"/>
      <dgm:spPr/>
      <dgm:t>
        <a:bodyPr/>
        <a:lstStyle/>
        <a:p>
          <a:endParaRPr lang="zh-TW" altLang="en-US"/>
        </a:p>
      </dgm:t>
    </dgm:pt>
    <dgm:pt modelId="{4B1FDA1C-A850-4A89-854F-325C64A83831}" type="pres">
      <dgm:prSet presAssocID="{71B9D4BA-2358-41A5-966B-2A64A30A77CF}" presName="medCircle2" presStyleLbl="vennNode1" presStyleIdx="0" presStyleCnt="3" custLinFactNeighborX="14628" custLinFactNeighborY="233"/>
      <dgm:spPr>
        <a:solidFill>
          <a:schemeClr val="accent6">
            <a:lumMod val="75000"/>
          </a:schemeClr>
        </a:solidFill>
      </dgm:spPr>
      <dgm:t>
        <a:bodyPr/>
        <a:lstStyle/>
        <a:p>
          <a:endParaRPr lang="zh-TW" altLang="en-US"/>
        </a:p>
      </dgm:t>
    </dgm:pt>
    <dgm:pt modelId="{A3439832-7850-4A45-BF70-63E0655E876C}" type="pres">
      <dgm:prSet presAssocID="{71B9D4BA-2358-41A5-966B-2A64A30A77CF}" presName="txLvlOnly1" presStyleLbl="revTx" presStyleIdx="0" presStyleCnt="3" custLinFactNeighborX="-3943" custLinFactNeighborY="0"/>
      <dgm:spPr/>
      <dgm:t>
        <a:bodyPr/>
        <a:lstStyle/>
        <a:p>
          <a:endParaRPr lang="zh-TW" altLang="en-US"/>
        </a:p>
      </dgm:t>
    </dgm:pt>
    <dgm:pt modelId="{72E223EE-5B41-4F7E-A522-89AF7231848F}" type="pres">
      <dgm:prSet presAssocID="{6E24384F-01FB-4B7F-8768-502BA79AA0A9}" presName="noChildren" presStyleCnt="0"/>
      <dgm:spPr/>
      <dgm:t>
        <a:bodyPr/>
        <a:lstStyle/>
        <a:p>
          <a:endParaRPr lang="zh-TW" altLang="en-US"/>
        </a:p>
      </dgm:t>
    </dgm:pt>
    <dgm:pt modelId="{596A0702-AF6F-4DB2-A230-93FB1908B865}" type="pres">
      <dgm:prSet presAssocID="{6E24384F-01FB-4B7F-8768-502BA79AA0A9}" presName="gap" presStyleCnt="0"/>
      <dgm:spPr/>
      <dgm:t>
        <a:bodyPr/>
        <a:lstStyle/>
        <a:p>
          <a:endParaRPr lang="zh-TW" altLang="en-US"/>
        </a:p>
      </dgm:t>
    </dgm:pt>
    <dgm:pt modelId="{65A83A2C-4FFF-4CDA-A8AB-D1583C620187}" type="pres">
      <dgm:prSet presAssocID="{6E24384F-01FB-4B7F-8768-502BA79AA0A9}" presName="medCircle2" presStyleLbl="vennNode1" presStyleIdx="1" presStyleCnt="3" custLinFactNeighborX="13165" custLinFactNeighborY="233"/>
      <dgm:spPr>
        <a:solidFill>
          <a:schemeClr val="accent6">
            <a:lumMod val="75000"/>
          </a:schemeClr>
        </a:solidFill>
      </dgm:spPr>
      <dgm:t>
        <a:bodyPr/>
        <a:lstStyle/>
        <a:p>
          <a:endParaRPr lang="zh-TW" altLang="en-US"/>
        </a:p>
      </dgm:t>
    </dgm:pt>
    <dgm:pt modelId="{DF1A6A35-CF29-4BA7-8C3F-10C48D197480}" type="pres">
      <dgm:prSet presAssocID="{6E24384F-01FB-4B7F-8768-502BA79AA0A9}" presName="txLvlOnly1" presStyleLbl="revTx" presStyleIdx="1" presStyleCnt="3" custLinFactNeighborX="-5314" custLinFactNeighborY="0"/>
      <dgm:spPr/>
      <dgm:t>
        <a:bodyPr/>
        <a:lstStyle/>
        <a:p>
          <a:endParaRPr lang="zh-TW" altLang="en-US"/>
        </a:p>
      </dgm:t>
    </dgm:pt>
    <dgm:pt modelId="{A073C406-748C-4F7A-9972-4B8CC1FE2DE9}" type="pres">
      <dgm:prSet presAssocID="{4D1F8367-4FD7-4C7E-8165-3B474F515C77}" presName="noChildren" presStyleCnt="0"/>
      <dgm:spPr/>
      <dgm:t>
        <a:bodyPr/>
        <a:lstStyle/>
        <a:p>
          <a:endParaRPr lang="zh-TW" altLang="en-US"/>
        </a:p>
      </dgm:t>
    </dgm:pt>
    <dgm:pt modelId="{2B894461-BEE1-4683-9FA8-7FE5BE0BF8D8}" type="pres">
      <dgm:prSet presAssocID="{4D1F8367-4FD7-4C7E-8165-3B474F515C77}" presName="gap" presStyleCnt="0"/>
      <dgm:spPr/>
      <dgm:t>
        <a:bodyPr/>
        <a:lstStyle/>
        <a:p>
          <a:endParaRPr lang="zh-TW" altLang="en-US"/>
        </a:p>
      </dgm:t>
    </dgm:pt>
    <dgm:pt modelId="{945AA9E9-3E10-426B-AF78-1EE733AED8BB}" type="pres">
      <dgm:prSet presAssocID="{4D1F8367-4FD7-4C7E-8165-3B474F515C77}" presName="medCircle2" presStyleLbl="vennNode1" presStyleIdx="2" presStyleCnt="3" custLinFactNeighborX="13166" custLinFactNeighborY="-732"/>
      <dgm:spPr>
        <a:solidFill>
          <a:schemeClr val="accent6">
            <a:lumMod val="75000"/>
          </a:schemeClr>
        </a:solidFill>
      </dgm:spPr>
      <dgm:t>
        <a:bodyPr/>
        <a:lstStyle/>
        <a:p>
          <a:endParaRPr lang="zh-TW" altLang="en-US"/>
        </a:p>
      </dgm:t>
    </dgm:pt>
    <dgm:pt modelId="{0A697C0A-E982-4C2D-8ABF-D5019713EF48}" type="pres">
      <dgm:prSet presAssocID="{4D1F8367-4FD7-4C7E-8165-3B474F515C77}" presName="txLvlOnly1" presStyleLbl="revTx" presStyleIdx="2" presStyleCnt="3" custLinFactNeighborX="-5314" custLinFactNeighborY="732"/>
      <dgm:spPr/>
      <dgm:t>
        <a:bodyPr/>
        <a:lstStyle/>
        <a:p>
          <a:endParaRPr lang="zh-TW" altLang="en-US"/>
        </a:p>
      </dgm:t>
    </dgm:pt>
  </dgm:ptLst>
  <dgm:cxnLst>
    <dgm:cxn modelId="{35F498E9-8E3E-4E66-A24A-20A62F079B27}" srcId="{5FB8CDAC-87EE-4840-A3E7-8EA4C94C6121}" destId="{4D1F8367-4FD7-4C7E-8165-3B474F515C77}" srcOrd="2" destOrd="0" parTransId="{5C915F6A-2573-488E-B5DF-FC95DEC06C4D}" sibTransId="{39987866-7409-4EF0-9B88-301AA35FE2D2}"/>
    <dgm:cxn modelId="{32493F24-9ECD-46DC-A28B-CBB36FD083C4}" type="presOf" srcId="{4D1F8367-4FD7-4C7E-8165-3B474F515C77}" destId="{0A697C0A-E982-4C2D-8ABF-D5019713EF48}" srcOrd="0" destOrd="0" presId="urn:microsoft.com/office/officeart/2008/layout/VerticalCircleList"/>
    <dgm:cxn modelId="{F9E78717-0141-4894-A9A7-B01F44722692}" srcId="{5FB8CDAC-87EE-4840-A3E7-8EA4C94C6121}" destId="{6E24384F-01FB-4B7F-8768-502BA79AA0A9}" srcOrd="1" destOrd="0" parTransId="{50766DE9-377F-4F37-B3CE-5F13B35E8ADE}" sibTransId="{5FD3853F-FE46-4D56-A8E8-7B236B1FFB13}"/>
    <dgm:cxn modelId="{CB1AF6E0-D235-49D5-B1E6-22589A59E77E}" type="presOf" srcId="{5FB8CDAC-87EE-4840-A3E7-8EA4C94C6121}" destId="{8D8747F6-05B5-4B7C-ACAB-80AAE675F231}" srcOrd="0" destOrd="0" presId="urn:microsoft.com/office/officeart/2008/layout/VerticalCircleList"/>
    <dgm:cxn modelId="{057F86A4-F2AD-46BB-AF34-7B14BD1B6198}" type="presOf" srcId="{71B9D4BA-2358-41A5-966B-2A64A30A77CF}" destId="{A3439832-7850-4A45-BF70-63E0655E876C}" srcOrd="0" destOrd="0" presId="urn:microsoft.com/office/officeart/2008/layout/VerticalCircleList"/>
    <dgm:cxn modelId="{4AE29CFA-74AE-4FE2-B84A-E5E9D90A6CB3}" type="presOf" srcId="{6E24384F-01FB-4B7F-8768-502BA79AA0A9}" destId="{DF1A6A35-CF29-4BA7-8C3F-10C48D197480}" srcOrd="0" destOrd="0" presId="urn:microsoft.com/office/officeart/2008/layout/VerticalCircleList"/>
    <dgm:cxn modelId="{1D699FD1-3009-4B02-852D-6316D7809669}" srcId="{5FB8CDAC-87EE-4840-A3E7-8EA4C94C6121}" destId="{71B9D4BA-2358-41A5-966B-2A64A30A77CF}" srcOrd="0" destOrd="0" parTransId="{ECDBBCFE-CC83-41EB-8800-9A90C62E2FEB}" sibTransId="{5B896464-1412-4ECC-843D-28BD78B916F4}"/>
    <dgm:cxn modelId="{EF9533FA-95B9-4834-951D-E127E3BBF1EF}" type="presParOf" srcId="{8D8747F6-05B5-4B7C-ACAB-80AAE675F231}" destId="{F8241D77-23E0-48E9-B703-6F1F8756EC53}" srcOrd="0" destOrd="0" presId="urn:microsoft.com/office/officeart/2008/layout/VerticalCircleList"/>
    <dgm:cxn modelId="{3F40B079-8F61-4A72-B047-F21753540080}" type="presParOf" srcId="{F8241D77-23E0-48E9-B703-6F1F8756EC53}" destId="{535F3CC0-64CD-4C4F-BF2E-DEB0738F2A56}" srcOrd="0" destOrd="0" presId="urn:microsoft.com/office/officeart/2008/layout/VerticalCircleList"/>
    <dgm:cxn modelId="{8D39D3C1-E34E-4F9C-8A2B-C0B3961178E0}" type="presParOf" srcId="{F8241D77-23E0-48E9-B703-6F1F8756EC53}" destId="{4B1FDA1C-A850-4A89-854F-325C64A83831}" srcOrd="1" destOrd="0" presId="urn:microsoft.com/office/officeart/2008/layout/VerticalCircleList"/>
    <dgm:cxn modelId="{6EF3CC53-444A-48FA-913C-D0AD4FA72FBC}" type="presParOf" srcId="{F8241D77-23E0-48E9-B703-6F1F8756EC53}" destId="{A3439832-7850-4A45-BF70-63E0655E876C}" srcOrd="2" destOrd="0" presId="urn:microsoft.com/office/officeart/2008/layout/VerticalCircleList"/>
    <dgm:cxn modelId="{A6BD9F45-C6A6-4FEE-B8D4-73CA4747E91B}" type="presParOf" srcId="{8D8747F6-05B5-4B7C-ACAB-80AAE675F231}" destId="{72E223EE-5B41-4F7E-A522-89AF7231848F}" srcOrd="1" destOrd="0" presId="urn:microsoft.com/office/officeart/2008/layout/VerticalCircleList"/>
    <dgm:cxn modelId="{545D0CDB-04D2-4D64-8E21-0E96BC460810}" type="presParOf" srcId="{72E223EE-5B41-4F7E-A522-89AF7231848F}" destId="{596A0702-AF6F-4DB2-A230-93FB1908B865}" srcOrd="0" destOrd="0" presId="urn:microsoft.com/office/officeart/2008/layout/VerticalCircleList"/>
    <dgm:cxn modelId="{DD6ECBA6-AFDE-4B82-BA60-413CE3F933D8}" type="presParOf" srcId="{72E223EE-5B41-4F7E-A522-89AF7231848F}" destId="{65A83A2C-4FFF-4CDA-A8AB-D1583C620187}" srcOrd="1" destOrd="0" presId="urn:microsoft.com/office/officeart/2008/layout/VerticalCircleList"/>
    <dgm:cxn modelId="{27443D4E-7B24-43D0-9451-70D68C081193}" type="presParOf" srcId="{72E223EE-5B41-4F7E-A522-89AF7231848F}" destId="{DF1A6A35-CF29-4BA7-8C3F-10C48D197480}" srcOrd="2" destOrd="0" presId="urn:microsoft.com/office/officeart/2008/layout/VerticalCircleList"/>
    <dgm:cxn modelId="{E65D1937-AF56-412A-9C34-3E9B23973069}" type="presParOf" srcId="{8D8747F6-05B5-4B7C-ACAB-80AAE675F231}" destId="{A073C406-748C-4F7A-9972-4B8CC1FE2DE9}" srcOrd="2" destOrd="0" presId="urn:microsoft.com/office/officeart/2008/layout/VerticalCircleList"/>
    <dgm:cxn modelId="{CFD958D7-9CEE-4CD7-8383-70936BDD9F6A}" type="presParOf" srcId="{A073C406-748C-4F7A-9972-4B8CC1FE2DE9}" destId="{2B894461-BEE1-4683-9FA8-7FE5BE0BF8D8}" srcOrd="0" destOrd="0" presId="urn:microsoft.com/office/officeart/2008/layout/VerticalCircleList"/>
    <dgm:cxn modelId="{7E3851A6-11E0-4713-8F3B-0BCEAFD7EFEB}" type="presParOf" srcId="{A073C406-748C-4F7A-9972-4B8CC1FE2DE9}" destId="{945AA9E9-3E10-426B-AF78-1EE733AED8BB}" srcOrd="1" destOrd="0" presId="urn:microsoft.com/office/officeart/2008/layout/VerticalCircleList"/>
    <dgm:cxn modelId="{0C10C805-5824-4837-8F52-5F1DFB986D94}" type="presParOf" srcId="{A073C406-748C-4F7A-9972-4B8CC1FE2DE9}" destId="{0A697C0A-E982-4C2D-8ABF-D5019713EF48}"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D27CF-9866-4F90-BC8B-B8D913939D74}">
      <dsp:nvSpPr>
        <dsp:cNvPr id="0" name=""/>
        <dsp:cNvSpPr/>
      </dsp:nvSpPr>
      <dsp:spPr>
        <a:xfrm>
          <a:off x="1259354" y="1466441"/>
          <a:ext cx="2158652" cy="1510213"/>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lvl="0" algn="l" defTabSz="1155700">
            <a:lnSpc>
              <a:spcPts val="2200"/>
            </a:lnSpc>
            <a:spcBef>
              <a:spcPct val="0"/>
            </a:spcBef>
            <a:spcAft>
              <a:spcPct val="35000"/>
            </a:spcAft>
          </a:pPr>
          <a:r>
            <a:rPr lang="zh-TW" altLang="en-US" sz="2600" b="1" kern="1200" dirty="0" smtClean="0">
              <a:latin typeface="微軟正黑體" panose="020B0604030504040204" pitchFamily="34" charset="-120"/>
              <a:ea typeface="微軟正黑體" panose="020B0604030504040204" pitchFamily="34" charset="-120"/>
            </a:rPr>
            <a:t>分  機</a:t>
          </a:r>
          <a:endParaRPr lang="en-US" altLang="zh-TW" sz="2600" b="1" kern="1200" dirty="0" smtClean="0">
            <a:latin typeface="微軟正黑體" panose="020B0604030504040204" pitchFamily="34" charset="-120"/>
            <a:ea typeface="微軟正黑體" panose="020B0604030504040204" pitchFamily="34" charset="-120"/>
          </a:endParaRP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5360</a:t>
          </a: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5362</a:t>
          </a:r>
          <a:endParaRPr lang="zh-TW" altLang="en-US" sz="2600" kern="1200" dirty="0"/>
        </a:p>
      </dsp:txBody>
      <dsp:txXfrm>
        <a:off x="1604739" y="1466441"/>
        <a:ext cx="1813268" cy="1510213"/>
      </dsp:txXfrm>
    </dsp:sp>
    <dsp:sp modelId="{370FDB31-593F-4EFE-B45C-E23BD12BBB10}">
      <dsp:nvSpPr>
        <dsp:cNvPr id="0" name=""/>
        <dsp:cNvSpPr/>
      </dsp:nvSpPr>
      <dsp:spPr>
        <a:xfrm>
          <a:off x="1349"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cs typeface="+mj-cs"/>
            </a:rPr>
            <a:t>表冊</a:t>
          </a:r>
          <a:endParaRPr lang="zh-TW" altLang="en-US" sz="4000" kern="1200" dirty="0"/>
        </a:p>
      </dsp:txBody>
      <dsp:txXfrm>
        <a:off x="212100" y="956057"/>
        <a:ext cx="1017599" cy="1017599"/>
      </dsp:txXfrm>
    </dsp:sp>
    <dsp:sp modelId="{D18D2105-BB5E-4E79-8F80-129498A32D29}">
      <dsp:nvSpPr>
        <dsp:cNvPr id="0" name=""/>
        <dsp:cNvSpPr/>
      </dsp:nvSpPr>
      <dsp:spPr>
        <a:xfrm>
          <a:off x="4751734" y="1388863"/>
          <a:ext cx="2158652" cy="1529622"/>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lvl="0" algn="l" defTabSz="1155700">
            <a:lnSpc>
              <a:spcPts val="2200"/>
            </a:lnSpc>
            <a:spcBef>
              <a:spcPct val="0"/>
            </a:spcBef>
            <a:spcAft>
              <a:spcPct val="35000"/>
            </a:spcAft>
          </a:pPr>
          <a:r>
            <a:rPr lang="zh-TW" altLang="en-US" sz="2600" b="1" kern="1200" dirty="0" smtClean="0">
              <a:latin typeface="微軟正黑體" panose="020B0604030504040204" pitchFamily="34" charset="-120"/>
              <a:ea typeface="微軟正黑體" panose="020B0604030504040204" pitchFamily="34" charset="-120"/>
            </a:rPr>
            <a:t>分  機</a:t>
          </a:r>
          <a:endParaRPr lang="en-US" altLang="zh-TW" sz="2600" b="1" kern="1200" dirty="0" smtClean="0">
            <a:latin typeface="微軟正黑體" panose="020B0604030504040204" pitchFamily="34" charset="-120"/>
            <a:ea typeface="微軟正黑體" panose="020B0604030504040204" pitchFamily="34" charset="-120"/>
          </a:endParaRP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5361</a:t>
          </a: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5363</a:t>
          </a:r>
          <a:endParaRPr lang="zh-TW" altLang="en-US" sz="2600" kern="1200" dirty="0"/>
        </a:p>
      </dsp:txBody>
      <dsp:txXfrm>
        <a:off x="5097118" y="1388863"/>
        <a:ext cx="1813268" cy="1529622"/>
      </dsp:txXfrm>
    </dsp:sp>
    <dsp:sp modelId="{CD0132C7-07F4-4AF5-BCC5-8CDF93EE011E}">
      <dsp:nvSpPr>
        <dsp:cNvPr id="0" name=""/>
        <dsp:cNvSpPr/>
      </dsp:nvSpPr>
      <dsp:spPr>
        <a:xfrm>
          <a:off x="3599103"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cs typeface="+mj-cs"/>
            </a:rPr>
            <a:t>系統</a:t>
          </a:r>
          <a:endParaRPr lang="zh-TW" altLang="en-US" sz="4000" kern="1200" dirty="0"/>
        </a:p>
      </dsp:txBody>
      <dsp:txXfrm>
        <a:off x="3809854" y="956057"/>
        <a:ext cx="1017599" cy="1017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FDA1C-A850-4A89-854F-325C64A83831}">
      <dsp:nvSpPr>
        <dsp:cNvPr id="0" name=""/>
        <dsp:cNvSpPr/>
      </dsp:nvSpPr>
      <dsp:spPr>
        <a:xfrm>
          <a:off x="531945" y="925515"/>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3439832-7850-4A45-BF70-63E0655E876C}">
      <dsp:nvSpPr>
        <dsp:cNvPr id="0" name=""/>
        <dsp:cNvSpPr/>
      </dsp:nvSpPr>
      <dsp:spPr>
        <a:xfrm>
          <a:off x="718621" y="922480"/>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kern="1200" dirty="0" smtClean="0">
              <a:latin typeface="微軟正黑體" panose="020B0604030504040204" pitchFamily="34" charset="-120"/>
              <a:ea typeface="微軟正黑體" panose="020B0604030504040204" pitchFamily="34" charset="-120"/>
            </a:rPr>
            <a:t>tvedb@yuntech.edu.tw</a:t>
          </a:r>
          <a:endParaRPr lang="zh-TW" altLang="en-US" sz="3200" u="sng" kern="1200" dirty="0"/>
        </a:p>
      </dsp:txBody>
      <dsp:txXfrm>
        <a:off x="718621" y="922480"/>
        <a:ext cx="6948090" cy="1302270"/>
      </dsp:txXfrm>
    </dsp:sp>
    <dsp:sp modelId="{65A83A2C-4FFF-4CDA-A8AB-D1583C620187}">
      <dsp:nvSpPr>
        <dsp:cNvPr id="0" name=""/>
        <dsp:cNvSpPr/>
      </dsp:nvSpPr>
      <dsp:spPr>
        <a:xfrm>
          <a:off x="512892" y="2227785"/>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F1A6A35-CF29-4BA7-8C3F-10C48D197480}">
      <dsp:nvSpPr>
        <dsp:cNvPr id="0" name=""/>
        <dsp:cNvSpPr/>
      </dsp:nvSpPr>
      <dsp:spPr>
        <a:xfrm>
          <a:off x="623362" y="2224751"/>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kern="1200" dirty="0" smtClean="0">
              <a:latin typeface="微軟正黑體" panose="020B0604030504040204" pitchFamily="34" charset="-120"/>
              <a:ea typeface="微軟正黑體" panose="020B0604030504040204" pitchFamily="34" charset="-120"/>
            </a:rPr>
            <a:t>tvedb3@yuntech.edu.tw</a:t>
          </a:r>
          <a:endParaRPr lang="zh-TW" altLang="en-US" sz="3200" u="sng" kern="1200" dirty="0"/>
        </a:p>
      </dsp:txBody>
      <dsp:txXfrm>
        <a:off x="623362" y="2224751"/>
        <a:ext cx="6948090" cy="1302270"/>
      </dsp:txXfrm>
    </dsp:sp>
    <dsp:sp modelId="{945AA9E9-3E10-426B-AF78-1EE733AED8BB}">
      <dsp:nvSpPr>
        <dsp:cNvPr id="0" name=""/>
        <dsp:cNvSpPr/>
      </dsp:nvSpPr>
      <dsp:spPr>
        <a:xfrm>
          <a:off x="512905" y="3517489"/>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0A697C0A-E982-4C2D-8ABF-D5019713EF48}">
      <dsp:nvSpPr>
        <dsp:cNvPr id="0" name=""/>
        <dsp:cNvSpPr/>
      </dsp:nvSpPr>
      <dsp:spPr>
        <a:xfrm>
          <a:off x="623362" y="3536554"/>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系所   </a:t>
          </a:r>
          <a:r>
            <a:rPr kumimoji="0" lang="en-US" altLang="zh-TW" sz="3200" b="1" u="sng" kern="1200" dirty="0" smtClean="0">
              <a:latin typeface="微軟正黑體" panose="020B0604030504040204" pitchFamily="34" charset="-120"/>
              <a:ea typeface="微軟正黑體" panose="020B0604030504040204" pitchFamily="34" charset="-120"/>
            </a:rPr>
            <a:t>tvedb2@yuntech.edu.tw</a:t>
          </a:r>
          <a:endParaRPr lang="zh-TW" altLang="en-US" sz="3200" u="sng" kern="1200" dirty="0"/>
        </a:p>
      </dsp:txBody>
      <dsp:txXfrm>
        <a:off x="623362" y="3536554"/>
        <a:ext cx="6948090" cy="1302270"/>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D5E34A5-CF70-4F86-8FA0-8A3DFC02B0CE}" type="datetimeFigureOut">
              <a:rPr lang="zh-TW" altLang="en-US" smtClean="0"/>
              <a:t>2018/2/21</a:t>
            </a:fld>
            <a:endParaRPr lang="zh-TW" altLang="en-US"/>
          </a:p>
        </p:txBody>
      </p:sp>
      <p:sp>
        <p:nvSpPr>
          <p:cNvPr id="4" name="頁尾版面配置區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31E73D6-643D-4852-8AAD-1922BF6B0777}" type="slidenum">
              <a:rPr lang="zh-TW" altLang="en-US" smtClean="0"/>
              <a:t>‹#›</a:t>
            </a:fld>
            <a:endParaRPr lang="zh-TW" altLang="en-US"/>
          </a:p>
        </p:txBody>
      </p:sp>
    </p:spTree>
    <p:extLst>
      <p:ext uri="{BB962C8B-B14F-4D97-AF65-F5344CB8AC3E}">
        <p14:creationId xmlns:p14="http://schemas.microsoft.com/office/powerpoint/2010/main" val="195690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CD8EDB8-12C0-4A9A-8892-40B8B61F8961}" type="datetimeFigureOut">
              <a:rPr lang="zh-TW" altLang="en-US" smtClean="0"/>
              <a:t>2018/2/21</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A3338A6-07A8-4952-ADAB-0F0744356046}" type="slidenum">
              <a:rPr lang="zh-TW" altLang="en-US" smtClean="0"/>
              <a:t>‹#›</a:t>
            </a:fld>
            <a:endParaRPr lang="zh-TW" altLang="en-US"/>
          </a:p>
        </p:txBody>
      </p:sp>
    </p:spTree>
    <p:extLst>
      <p:ext uri="{BB962C8B-B14F-4D97-AF65-F5344CB8AC3E}">
        <p14:creationId xmlns:p14="http://schemas.microsoft.com/office/powerpoint/2010/main" val="224915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3836373" y="806781"/>
            <a:ext cx="7392395" cy="3048644"/>
          </a:xfrm>
        </p:spPr>
        <p:txBody>
          <a:bodyPr anchor="ctr" anchorCtr="0">
            <a:normAutofit/>
          </a:bodyPr>
          <a:lstStyle>
            <a:lvl1pPr algn="ctr">
              <a:defRPr sz="5500">
                <a:latin typeface="微軟正黑體" panose="020B0604030504040204" pitchFamily="34" charset="-120"/>
                <a:ea typeface="微軟正黑體" panose="020B0604030504040204" pitchFamily="34" charset="-120"/>
              </a:defRPr>
            </a:lvl1pPr>
          </a:lstStyle>
          <a:p>
            <a:r>
              <a:rPr lang="zh-TW" altLang="en-US" dirty="0" smtClean="0"/>
              <a:t>按一下以編輯母片標題樣式</a:t>
            </a:r>
            <a:endParaRPr lang="zh-TW" altLang="en-US" dirty="0"/>
          </a:p>
        </p:txBody>
      </p:sp>
      <p:sp>
        <p:nvSpPr>
          <p:cNvPr id="3" name="副標題 2"/>
          <p:cNvSpPr>
            <a:spLocks noGrp="1"/>
          </p:cNvSpPr>
          <p:nvPr>
            <p:ph type="subTitle" idx="1"/>
          </p:nvPr>
        </p:nvSpPr>
        <p:spPr>
          <a:xfrm>
            <a:off x="3836372" y="4211795"/>
            <a:ext cx="7360309" cy="1655762"/>
          </a:xfrm>
        </p:spPr>
        <p:txBody>
          <a:bodyPr/>
          <a:lstStyle>
            <a:lvl1pPr marL="0" indent="0" algn="ctr">
              <a:buNone/>
              <a:defRPr sz="2400">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smtClean="0"/>
              <a:t>按一下以編輯母片副標題樣式</a:t>
            </a:r>
            <a:endParaRPr lang="zh-TW" altLang="en-US" dirty="0"/>
          </a:p>
        </p:txBody>
      </p:sp>
      <p:grpSp>
        <p:nvGrpSpPr>
          <p:cNvPr id="515" name="组合 36"/>
          <p:cNvGrpSpPr/>
          <p:nvPr/>
        </p:nvGrpSpPr>
        <p:grpSpPr>
          <a:xfrm>
            <a:off x="977725" y="1380055"/>
            <a:ext cx="2316083" cy="3120476"/>
            <a:chOff x="996950" y="2262188"/>
            <a:chExt cx="434975" cy="696913"/>
          </a:xfrm>
        </p:grpSpPr>
        <p:sp>
          <p:nvSpPr>
            <p:cNvPr id="961"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6" name="组合 37"/>
          <p:cNvGrpSpPr/>
          <p:nvPr/>
        </p:nvGrpSpPr>
        <p:grpSpPr>
          <a:xfrm>
            <a:off x="320842" y="289528"/>
            <a:ext cx="3515530" cy="3741865"/>
            <a:chOff x="817563" y="2030413"/>
            <a:chExt cx="765175" cy="765175"/>
          </a:xfrm>
          <a:solidFill>
            <a:schemeClr val="bg1">
              <a:lumMod val="75000"/>
            </a:schemeClr>
          </a:solidFill>
        </p:grpSpPr>
        <p:grpSp>
          <p:nvGrpSpPr>
            <p:cNvPr id="524" name="组合 45"/>
            <p:cNvGrpSpPr/>
            <p:nvPr/>
          </p:nvGrpSpPr>
          <p:grpSpPr>
            <a:xfrm>
              <a:off x="1050925" y="2039938"/>
              <a:ext cx="495300" cy="269876"/>
              <a:chOff x="1050925" y="2039938"/>
              <a:chExt cx="495300" cy="269876"/>
            </a:xfrm>
            <a:grpFill/>
          </p:grpSpPr>
          <p:sp>
            <p:nvSpPr>
              <p:cNvPr id="923"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5" name="组合 46"/>
            <p:cNvGrpSpPr/>
            <p:nvPr/>
          </p:nvGrpSpPr>
          <p:grpSpPr>
            <a:xfrm>
              <a:off x="1341438" y="2374901"/>
              <a:ext cx="174625" cy="404812"/>
              <a:chOff x="1341438" y="2374901"/>
              <a:chExt cx="174625" cy="404812"/>
            </a:xfrm>
            <a:grpFill/>
          </p:grpSpPr>
          <p:sp>
            <p:nvSpPr>
              <p:cNvPr id="850"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2"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6" name="组合 47"/>
            <p:cNvGrpSpPr/>
            <p:nvPr/>
          </p:nvGrpSpPr>
          <p:grpSpPr>
            <a:xfrm>
              <a:off x="817563" y="2030413"/>
              <a:ext cx="765175" cy="765175"/>
              <a:chOff x="817563" y="2030413"/>
              <a:chExt cx="765175" cy="765175"/>
            </a:xfrm>
            <a:grpFill/>
          </p:grpSpPr>
          <p:grpSp>
            <p:nvGrpSpPr>
              <p:cNvPr id="527" name="Group 407"/>
              <p:cNvGrpSpPr/>
              <p:nvPr/>
            </p:nvGrpSpPr>
            <p:grpSpPr bwMode="auto">
              <a:xfrm>
                <a:off x="817563" y="2030413"/>
                <a:ext cx="765175" cy="763588"/>
                <a:chOff x="515" y="1279"/>
                <a:chExt cx="482" cy="481"/>
              </a:xfrm>
              <a:grpFill/>
            </p:grpSpPr>
            <p:sp>
              <p:nvSpPr>
                <p:cNvPr id="650"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8" name="组合 49"/>
              <p:cNvGrpSpPr/>
              <p:nvPr/>
            </p:nvGrpSpPr>
            <p:grpSpPr>
              <a:xfrm>
                <a:off x="819150" y="2128838"/>
                <a:ext cx="293688" cy="666750"/>
                <a:chOff x="819150" y="2128838"/>
                <a:chExt cx="293688" cy="666750"/>
              </a:xfrm>
              <a:grpFill/>
            </p:grpSpPr>
            <p:sp>
              <p:nvSpPr>
                <p:cNvPr id="529"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17" name="组合 38"/>
          <p:cNvGrpSpPr/>
          <p:nvPr/>
        </p:nvGrpSpPr>
        <p:grpSpPr>
          <a:xfrm>
            <a:off x="2113128" y="4479725"/>
            <a:ext cx="9332667" cy="1272156"/>
            <a:chOff x="1216025" y="2955926"/>
            <a:chExt cx="1971675" cy="215900"/>
          </a:xfrm>
        </p:grpSpPr>
        <p:sp>
          <p:nvSpPr>
            <p:cNvPr id="522" name="Line 502"/>
            <p:cNvSpPr>
              <a:spLocks noChangeShapeType="1"/>
            </p:cNvSpPr>
            <p:nvPr/>
          </p:nvSpPr>
          <p:spPr bwMode="auto">
            <a:xfrm>
              <a:off x="3187700" y="3074988"/>
              <a:ext cx="0" cy="96838"/>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3"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18" name="组合 39"/>
          <p:cNvGrpSpPr/>
          <p:nvPr/>
        </p:nvGrpSpPr>
        <p:grpSpPr>
          <a:xfrm>
            <a:off x="11094656" y="5308651"/>
            <a:ext cx="702278" cy="850319"/>
            <a:chOff x="3141663" y="3136901"/>
            <a:chExt cx="90488" cy="141288"/>
          </a:xfrm>
        </p:grpSpPr>
        <p:sp>
          <p:nvSpPr>
            <p:cNvPr id="519"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6876175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6" name="文本占位符 7"/>
          <p:cNvSpPr>
            <a:spLocks noGrp="1"/>
          </p:cNvSpPr>
          <p:nvPr>
            <p:ph type="body" sz="quarter" idx="13"/>
          </p:nvPr>
        </p:nvSpPr>
        <p:spPr>
          <a:xfrm>
            <a:off x="1090126" y="215684"/>
            <a:ext cx="7886700" cy="666776"/>
          </a:xfrm>
          <a:prstGeom prst="rect">
            <a:avLst/>
          </a:prstGeom>
        </p:spPr>
        <p:txBody>
          <a:bodyPr anchor="ctr" anchorCtr="0">
            <a:noAutofit/>
          </a:bodyPr>
          <a:lstStyle>
            <a:lvl1pPr marL="0" indent="0">
              <a:buNone/>
              <a:defRPr sz="2800" b="1">
                <a:solidFill>
                  <a:schemeClr val="accent6">
                    <a:lumMod val="50000"/>
                  </a:schemeClr>
                </a:solidFill>
                <a:latin typeface="微軟正黑體" panose="020B0604030504040204" pitchFamily="34" charset="-120"/>
                <a:ea typeface="微軟正黑體" panose="020B0604030504040204" pitchFamily="34" charset="-120"/>
              </a:defRPr>
            </a:lvl1pPr>
          </a:lstStyle>
          <a:p>
            <a:pPr lvl="0"/>
            <a:endParaRPr lang="zh-CN" altLang="en-US" dirty="0"/>
          </a:p>
        </p:txBody>
      </p:sp>
      <p:sp>
        <p:nvSpPr>
          <p:cNvPr id="7" name="圆角矩形 20"/>
          <p:cNvSpPr/>
          <p:nvPr userDrawn="1"/>
        </p:nvSpPr>
        <p:spPr>
          <a:xfrm>
            <a:off x="338162" y="215687"/>
            <a:ext cx="665729" cy="666776"/>
          </a:xfrm>
          <a:prstGeom prst="roundRect">
            <a:avLst>
              <a:gd name="adj" fmla="val 12258"/>
            </a:avLst>
          </a:prstGeom>
          <a:solidFill>
            <a:schemeClr val="bg2">
              <a:lumMod val="1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3"/>
          <p:cNvSpPr txBox="1"/>
          <p:nvPr userDrawn="1"/>
        </p:nvSpPr>
        <p:spPr>
          <a:xfrm>
            <a:off x="251927" y="333630"/>
            <a:ext cx="838200" cy="430887"/>
          </a:xfrm>
          <a:prstGeom prst="rect">
            <a:avLst/>
          </a:prstGeom>
          <a:noFill/>
        </p:spPr>
        <p:txBody>
          <a:bodyPr wrap="square" rtlCol="0" anchor="ctr">
            <a:spAutoFit/>
          </a:bodyPr>
          <a:lstStyle/>
          <a:p>
            <a:pPr algn="ctr"/>
            <a:endParaRPr lang="zh-CN" altLang="en-US" sz="2200" b="1" dirty="0">
              <a:solidFill>
                <a:schemeClr val="bg1"/>
              </a:solidFill>
              <a:latin typeface="微軟正黑體" panose="020B0604030504040204" pitchFamily="34" charset="-120"/>
              <a:ea typeface="微軟正黑體" panose="020B0604030504040204" pitchFamily="34" charset="-120"/>
            </a:endParaRPr>
          </a:p>
        </p:txBody>
      </p:sp>
      <p:sp>
        <p:nvSpPr>
          <p:cNvPr id="11" name="Line 502"/>
          <p:cNvSpPr>
            <a:spLocks noChangeShapeType="1"/>
          </p:cNvSpPr>
          <p:nvPr/>
        </p:nvSpPr>
        <p:spPr bwMode="auto">
          <a:xfrm>
            <a:off x="11905861" y="1064731"/>
            <a:ext cx="0" cy="148249"/>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503"/>
          <p:cNvSpPr/>
          <p:nvPr/>
        </p:nvSpPr>
        <p:spPr bwMode="auto">
          <a:xfrm>
            <a:off x="671026" y="882460"/>
            <a:ext cx="11234835" cy="18227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 name="Freeform 504"/>
          <p:cNvSpPr/>
          <p:nvPr/>
        </p:nvSpPr>
        <p:spPr bwMode="auto">
          <a:xfrm>
            <a:off x="11683638" y="1182676"/>
            <a:ext cx="444445" cy="571479"/>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505"/>
          <p:cNvSpPr/>
          <p:nvPr/>
        </p:nvSpPr>
        <p:spPr bwMode="auto">
          <a:xfrm>
            <a:off x="11714827" y="1214788"/>
            <a:ext cx="382067" cy="513687"/>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506"/>
          <p:cNvSpPr/>
          <p:nvPr/>
        </p:nvSpPr>
        <p:spPr bwMode="auto">
          <a:xfrm>
            <a:off x="11878566" y="1343201"/>
            <a:ext cx="54583" cy="115580"/>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802329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18573452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dirty="0"/>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398273271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791327" y="1689097"/>
            <a:ext cx="9176084" cy="3048644"/>
          </a:xfrm>
        </p:spPr>
        <p:txBody>
          <a:bodyPr/>
          <a:lstStyle/>
          <a:p>
            <a:r>
              <a:rPr lang="zh-TW" altLang="en-US" sz="6000" b="1" dirty="0" smtClean="0"/>
              <a:t>技專校院校務資料庫</a:t>
            </a:r>
            <a:br>
              <a:rPr lang="zh-TW" altLang="en-US" sz="6000" b="1" dirty="0" smtClean="0"/>
            </a:br>
            <a:r>
              <a:rPr lang="en-US" altLang="zh-TW" sz="6000" b="1" dirty="0" smtClean="0"/>
              <a:t>107</a:t>
            </a:r>
            <a:r>
              <a:rPr lang="zh-TW" altLang="en-US" sz="6000" b="1" dirty="0" smtClean="0"/>
              <a:t>年</a:t>
            </a:r>
            <a:r>
              <a:rPr lang="en-US" altLang="zh-TW" sz="6000" b="1" dirty="0" smtClean="0"/>
              <a:t>03</a:t>
            </a:r>
            <a:r>
              <a:rPr lang="zh-TW" altLang="en-US" sz="6000" b="1" dirty="0" smtClean="0"/>
              <a:t>月份填表說明會</a:t>
            </a:r>
            <a:endParaRPr lang="zh-TW" altLang="en-US" b="1" dirty="0"/>
          </a:p>
        </p:txBody>
      </p:sp>
    </p:spTree>
    <p:extLst>
      <p:ext uri="{BB962C8B-B14F-4D97-AF65-F5344CB8AC3E}">
        <p14:creationId xmlns:p14="http://schemas.microsoft.com/office/powerpoint/2010/main" val="37038248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577947497"/>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25</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grpSp>
        <p:nvGrpSpPr>
          <p:cNvPr id="15" name="组合 38"/>
          <p:cNvGrpSpPr/>
          <p:nvPr/>
        </p:nvGrpSpPr>
        <p:grpSpPr>
          <a:xfrm>
            <a:off x="1166067" y="1714875"/>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6822380"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ct val="120000"/>
              </a:lnSpc>
            </a:pPr>
            <a:r>
              <a:rPr lang="zh-TW" altLang="en-US" sz="2800" b="1" dirty="0">
                <a:latin typeface="微軟正黑體" panose="020B0604030504040204" pitchFamily="34" charset="-120"/>
                <a:ea typeface="微軟正黑體" panose="020B0604030504040204" pitchFamily="34" charset="-120"/>
              </a:rPr>
              <a:t>函文及寄送修正表冊光碟檔（郵戳為憑）：</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5/25</a:t>
            </a:r>
            <a:r>
              <a:rPr lang="zh-TW" altLang="en-US" sz="2800" b="1" dirty="0" smtClean="0">
                <a:latin typeface="微軟正黑體" pitchFamily="34" charset="-120"/>
                <a:ea typeface="微軟正黑體" pitchFamily="34" charset="-120"/>
              </a:rPr>
              <a:t>前（郵戳為憑）</a:t>
            </a:r>
            <a:endParaRPr lang="en-US" altLang="zh-TW" sz="2800" b="1" dirty="0">
              <a:latin typeface="微軟正黑體" pitchFamily="34" charset="-120"/>
              <a:ea typeface="微軟正黑體" pitchFamily="34" charset="-120"/>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10</a:t>
            </a:fld>
            <a:endParaRPr lang="zh-TW" altLang="en-US" dirty="0"/>
          </a:p>
        </p:txBody>
      </p:sp>
    </p:spTree>
    <p:extLst>
      <p:ext uri="{BB962C8B-B14F-4D97-AF65-F5344CB8AC3E}">
        <p14:creationId xmlns:p14="http://schemas.microsoft.com/office/powerpoint/2010/main" val="265729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校內研習上傳時程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4</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5" y="2442772"/>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8774838" cy="224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latin typeface="微軟正黑體" panose="020B0604030504040204" pitchFamily="34" charset="-120"/>
                <a:ea typeface="微軟正黑體" panose="020B0604030504040204" pitchFamily="34" charset="-120"/>
                <a:cs typeface="HY얕은샘물M"/>
              </a:rPr>
              <a:t>將校內</a:t>
            </a:r>
            <a:r>
              <a:rPr lang="zh-TW" altLang="en-US" sz="2800" b="1" u="sng" dirty="0">
                <a:latin typeface="微軟正黑體" panose="020B0604030504040204" pitchFamily="34" charset="-120"/>
                <a:ea typeface="微軟正黑體" panose="020B0604030504040204" pitchFamily="34" charset="-120"/>
                <a:cs typeface="HY얕은샘물M"/>
              </a:rPr>
              <a:t>研習通知文件、會議簡報、簽到名冊、研習</a:t>
            </a:r>
            <a:r>
              <a:rPr lang="zh-TW" altLang="en-US" sz="2800" b="1" u="sng" dirty="0" smtClean="0">
                <a:latin typeface="微軟正黑體" panose="020B0604030504040204" pitchFamily="34" charset="-120"/>
                <a:ea typeface="微軟正黑體" panose="020B0604030504040204" pitchFamily="34" charset="-120"/>
                <a:cs typeface="HY얕은샘물M"/>
              </a:rPr>
              <a:t>照片</a:t>
            </a:r>
            <a:endParaRPr lang="en-US" altLang="zh-TW" sz="2800" b="1" u="sng"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u="sng" dirty="0" smtClean="0">
                <a:latin typeface="微軟正黑體" panose="020B0604030504040204" pitchFamily="34" charset="-120"/>
                <a:ea typeface="微軟正黑體" panose="020B0604030504040204" pitchFamily="34" charset="-120"/>
                <a:cs typeface="HY얕은샘물M"/>
              </a:rPr>
              <a:t>等</a:t>
            </a:r>
            <a:r>
              <a:rPr lang="zh-TW" altLang="en-US" sz="2800" b="1" u="sng" dirty="0">
                <a:latin typeface="微軟正黑體" panose="020B0604030504040204" pitchFamily="34" charset="-120"/>
                <a:ea typeface="微軟正黑體" panose="020B0604030504040204" pitchFamily="34" charset="-120"/>
                <a:cs typeface="HY얕은샘물M"/>
              </a:rPr>
              <a:t>相關文件資料</a:t>
            </a:r>
            <a:r>
              <a:rPr lang="zh-TW" altLang="en-US" sz="2800" b="1" dirty="0">
                <a:latin typeface="微軟正黑體" panose="020B0604030504040204" pitchFamily="34" charset="-120"/>
                <a:ea typeface="微軟正黑體" panose="020B0604030504040204" pitchFamily="34" charset="-120"/>
                <a:cs typeface="HY얕은샘물M"/>
              </a:rPr>
              <a:t>，掃描做成</a:t>
            </a:r>
            <a:r>
              <a:rPr lang="zh-TW" altLang="en-US" sz="2800" b="1" u="sng" dirty="0">
                <a:solidFill>
                  <a:srgbClr val="FF0000"/>
                </a:solidFill>
                <a:latin typeface="微軟正黑體" panose="020B0604030504040204" pitchFamily="34" charset="-120"/>
                <a:ea typeface="微軟正黑體" panose="020B0604030504040204" pitchFamily="34" charset="-120"/>
                <a:cs typeface="HY얕은샘물M"/>
              </a:rPr>
              <a:t>單一 </a:t>
            </a:r>
            <a:r>
              <a:rPr lang="en-US" altLang="zh-TW" sz="2800" b="1" u="sng" dirty="0">
                <a:solidFill>
                  <a:srgbClr val="FF0000"/>
                </a:solidFill>
                <a:latin typeface="微軟正黑體" panose="020B0604030504040204" pitchFamily="34" charset="-120"/>
                <a:ea typeface="微軟正黑體" panose="020B0604030504040204" pitchFamily="34" charset="-120"/>
                <a:cs typeface="HY얕은샘물M"/>
              </a:rPr>
              <a:t>PDF </a:t>
            </a:r>
            <a:r>
              <a:rPr lang="zh-TW" altLang="en-US" sz="2800" b="1" u="sng" dirty="0">
                <a:solidFill>
                  <a:srgbClr val="FF0000"/>
                </a:solidFill>
                <a:latin typeface="微軟正黑體" panose="020B0604030504040204" pitchFamily="34" charset="-120"/>
                <a:ea typeface="微軟正黑體" panose="020B0604030504040204" pitchFamily="34" charset="-120"/>
                <a:cs typeface="HY얕은샘물M"/>
              </a:rPr>
              <a:t>電子檔案</a:t>
            </a:r>
            <a:r>
              <a:rPr lang="zh-TW" altLang="en-US" sz="2800" b="1" dirty="0">
                <a:latin typeface="微軟正黑體" panose="020B0604030504040204" pitchFamily="34" charset="-120"/>
                <a:ea typeface="微軟正黑體" panose="020B0604030504040204" pitchFamily="34" charset="-120"/>
                <a:cs typeface="HY얕은샘물M"/>
              </a:rPr>
              <a:t>後上傳</a:t>
            </a:r>
            <a:r>
              <a:rPr lang="zh-TW" altLang="en-US" sz="2800" b="1" dirty="0" smtClean="0">
                <a:latin typeface="微軟正黑體" panose="020B0604030504040204" pitchFamily="34" charset="-120"/>
                <a:ea typeface="微軟正黑體" panose="020B0604030504040204" pitchFamily="34" charset="-120"/>
                <a:cs typeface="HY얕은샘물M"/>
              </a:rPr>
              <a:t>至</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技</a:t>
            </a:r>
            <a:r>
              <a:rPr lang="zh-TW" altLang="en-US" sz="2800" b="1" dirty="0">
                <a:latin typeface="微軟正黑體" panose="020B0604030504040204" pitchFamily="34" charset="-120"/>
                <a:ea typeface="微軟正黑體" panose="020B0604030504040204" pitchFamily="34" charset="-120"/>
                <a:cs typeface="HY얕은샘물M"/>
              </a:rPr>
              <a:t>專校院校務資料庫系統</a:t>
            </a:r>
            <a:r>
              <a:rPr lang="en-US" altLang="zh-TW" sz="2800" b="1" dirty="0">
                <a:latin typeface="微軟正黑體" panose="020B0604030504040204" pitchFamily="34" charset="-120"/>
                <a:ea typeface="微軟正黑體" panose="020B0604030504040204" pitchFamily="34" charset="-120"/>
                <a:cs typeface="HY얕은샘물M"/>
              </a:rPr>
              <a:t/>
            </a:r>
            <a:br>
              <a:rPr lang="en-US" altLang="zh-TW" sz="2800" b="1" dirty="0">
                <a:latin typeface="微軟正黑體" panose="020B0604030504040204" pitchFamily="34" charset="-120"/>
                <a:ea typeface="微軟正黑體" panose="020B0604030504040204" pitchFamily="34" charset="-120"/>
                <a:cs typeface="HY얕은샘물M"/>
              </a:rPr>
            </a:b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02/21</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上午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9:00 ~</a:t>
            </a: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03/30</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下午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5:00</a:t>
            </a:r>
            <a:endParaRPr lang="zh-TW" altLang="en-US" sz="2800" dirty="0">
              <a:solidFill>
                <a:srgbClr val="24200C"/>
              </a:solidFill>
              <a:latin typeface="Tw Cen MT" pitchFamily="34" charset="0"/>
              <a:ea typeface="微軟正黑體" panose="020B0604030504040204" pitchFamily="34" charset="-120"/>
              <a:cs typeface="HY얕은샘물M"/>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18" y="3144256"/>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4" name="表格 13"/>
          <p:cNvGraphicFramePr>
            <a:graphicFrameLocks noGrp="1"/>
          </p:cNvGraphicFramePr>
          <p:nvPr>
            <p:extLst>
              <p:ext uri="{D42A27DB-BD31-4B8C-83A1-F6EECF244321}">
                <p14:modId xmlns:p14="http://schemas.microsoft.com/office/powerpoint/2010/main" val="150948016"/>
              </p:ext>
            </p:extLst>
          </p:nvPr>
        </p:nvGraphicFramePr>
        <p:xfrm>
          <a:off x="6167175" y="3144256"/>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595312">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595312">
                  <a:extLst>
                    <a:ext uri="{9D8B030D-6E8A-4147-A177-3AD203B41FA5}">
                      <a16:colId xmlns:a16="http://schemas.microsoft.com/office/drawing/2014/main" val="20004"/>
                    </a:ext>
                  </a:extLst>
                </a:gridCol>
                <a:gridCol w="595312">
                  <a:extLst>
                    <a:ext uri="{9D8B030D-6E8A-4147-A177-3AD203B41FA5}">
                      <a16:colId xmlns:a16="http://schemas.microsoft.com/office/drawing/2014/main" val="20005"/>
                    </a:ext>
                  </a:extLst>
                </a:gridCol>
                <a:gridCol w="595312">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2888864049"/>
              </p:ext>
            </p:extLst>
          </p:nvPr>
        </p:nvGraphicFramePr>
        <p:xfrm>
          <a:off x="1983949" y="3143051"/>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595312">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595312">
                  <a:extLst>
                    <a:ext uri="{9D8B030D-6E8A-4147-A177-3AD203B41FA5}">
                      <a16:colId xmlns:a16="http://schemas.microsoft.com/office/drawing/2014/main" val="20004"/>
                    </a:ext>
                  </a:extLst>
                </a:gridCol>
                <a:gridCol w="595312">
                  <a:extLst>
                    <a:ext uri="{9D8B030D-6E8A-4147-A177-3AD203B41FA5}">
                      <a16:colId xmlns:a16="http://schemas.microsoft.com/office/drawing/2014/main" val="20005"/>
                    </a:ext>
                  </a:extLst>
                </a:gridCol>
                <a:gridCol w="595312">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2</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21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11</a:t>
            </a:fld>
            <a:endParaRPr lang="zh-TW" altLang="en-US" dirty="0"/>
          </a:p>
        </p:txBody>
      </p:sp>
    </p:spTree>
    <p:extLst>
      <p:ext uri="{BB962C8B-B14F-4D97-AF65-F5344CB8AC3E}">
        <p14:creationId xmlns:p14="http://schemas.microsoft.com/office/powerpoint/2010/main" val="4579345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派員參與校內研習</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5</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5" y="2442772"/>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8617744" cy="224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latin typeface="微軟正黑體" panose="020B0604030504040204" pitchFamily="34" charset="-120"/>
                <a:ea typeface="微軟正黑體" panose="020B0604030504040204" pitchFamily="34" charset="-120"/>
                <a:cs typeface="HY얕은샘물M"/>
              </a:rPr>
              <a:t>配合校內說明會之需求，資料庫小組可派員至校內</a:t>
            </a:r>
            <a:r>
              <a:rPr lang="zh-TW" altLang="en-US" sz="2800" b="1" dirty="0" smtClean="0">
                <a:latin typeface="微軟正黑體" panose="020B0604030504040204" pitchFamily="34" charset="-120"/>
                <a:ea typeface="微軟正黑體" panose="020B0604030504040204" pitchFamily="34" charset="-120"/>
                <a:cs typeface="HY얕은샘물M"/>
              </a:rPr>
              <a:t>進行</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經驗</a:t>
            </a:r>
            <a:r>
              <a:rPr lang="zh-TW" altLang="en-US" sz="2800" b="1" dirty="0">
                <a:latin typeface="微軟正黑體" panose="020B0604030504040204" pitchFamily="34" charset="-120"/>
                <a:ea typeface="微軟正黑體" panose="020B0604030504040204" pitchFamily="34" charset="-120"/>
                <a:cs typeface="HY얕은샘물M"/>
              </a:rPr>
              <a:t>分享及表冊定義交流，如有需要學校可於校內</a:t>
            </a:r>
            <a:r>
              <a:rPr lang="zh-TW" altLang="en-US" sz="2800" b="1" dirty="0" smtClean="0">
                <a:latin typeface="微軟正黑體" panose="020B0604030504040204" pitchFamily="34" charset="-120"/>
                <a:ea typeface="微軟正黑體" panose="020B0604030504040204" pitchFamily="34" charset="-120"/>
                <a:cs typeface="HY얕은샘물M"/>
              </a:rPr>
              <a:t>說明</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會</a:t>
            </a:r>
            <a:r>
              <a:rPr lang="zh-TW" altLang="en-US" sz="2800" b="1" dirty="0">
                <a:latin typeface="微軟正黑體" panose="020B0604030504040204" pitchFamily="34" charset="-120"/>
                <a:ea typeface="微軟正黑體" panose="020B0604030504040204" pitchFamily="34" charset="-120"/>
                <a:cs typeface="HY얕은샘물M"/>
              </a:rPr>
              <a:t>舉辦</a:t>
            </a:r>
            <a:r>
              <a:rPr lang="en-US" altLang="zh-TW" sz="2800" b="1" dirty="0">
                <a:latin typeface="微軟正黑體" panose="020B0604030504040204" pitchFamily="34" charset="-120"/>
                <a:ea typeface="微軟正黑體" panose="020B0604030504040204" pitchFamily="34" charset="-120"/>
                <a:cs typeface="HY얕은샘물M"/>
              </a:rPr>
              <a:t>3</a:t>
            </a:r>
            <a:r>
              <a:rPr lang="zh-TW" altLang="en-US" sz="2800" b="1" dirty="0">
                <a:latin typeface="微軟正黑體" panose="020B0604030504040204" pitchFamily="34" charset="-120"/>
                <a:ea typeface="微軟正黑體" panose="020B0604030504040204" pitchFamily="34" charset="-120"/>
                <a:cs typeface="HY얕은샘물M"/>
              </a:rPr>
              <a:t>日前來信予小組</a:t>
            </a:r>
            <a:r>
              <a:rPr lang="en-US" altLang="zh-TW" sz="2800" b="1" dirty="0">
                <a:latin typeface="微軟正黑體" panose="020B0604030504040204" pitchFamily="34" charset="-120"/>
                <a:ea typeface="微軟正黑體" panose="020B0604030504040204" pitchFamily="34" charset="-120"/>
                <a:cs typeface="HY얕은샘물M"/>
              </a:rPr>
              <a:t/>
            </a:r>
            <a:br>
              <a:rPr lang="en-US" altLang="zh-TW" sz="2800" b="1" dirty="0">
                <a:latin typeface="微軟正黑體" panose="020B0604030504040204" pitchFamily="34" charset="-120"/>
                <a:ea typeface="微軟正黑體" panose="020B0604030504040204" pitchFamily="34" charset="-120"/>
                <a:cs typeface="HY얕은샘물M"/>
              </a:rPr>
            </a:b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02/21</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上午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9:00 ~</a:t>
            </a: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03/2</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下午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5:00</a:t>
            </a:r>
            <a:endParaRPr lang="zh-TW" altLang="en-US" sz="2800" dirty="0">
              <a:solidFill>
                <a:srgbClr val="24200C"/>
              </a:solidFill>
              <a:latin typeface="Tw Cen MT" pitchFamily="34" charset="0"/>
              <a:ea typeface="微軟正黑體" panose="020B0604030504040204" pitchFamily="34" charset="-120"/>
              <a:cs typeface="HY얕은샘물M"/>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18" y="3144256"/>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4" name="表格 13"/>
          <p:cNvGraphicFramePr>
            <a:graphicFrameLocks noGrp="1"/>
          </p:cNvGraphicFramePr>
          <p:nvPr>
            <p:extLst>
              <p:ext uri="{D42A27DB-BD31-4B8C-83A1-F6EECF244321}">
                <p14:modId xmlns:p14="http://schemas.microsoft.com/office/powerpoint/2010/main" val="3035878466"/>
              </p:ext>
            </p:extLst>
          </p:nvPr>
        </p:nvGraphicFramePr>
        <p:xfrm>
          <a:off x="6167175" y="3144256"/>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595312">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595312">
                  <a:extLst>
                    <a:ext uri="{9D8B030D-6E8A-4147-A177-3AD203B41FA5}">
                      <a16:colId xmlns:a16="http://schemas.microsoft.com/office/drawing/2014/main" val="20004"/>
                    </a:ext>
                  </a:extLst>
                </a:gridCol>
                <a:gridCol w="595312">
                  <a:extLst>
                    <a:ext uri="{9D8B030D-6E8A-4147-A177-3AD203B41FA5}">
                      <a16:colId xmlns:a16="http://schemas.microsoft.com/office/drawing/2014/main" val="20005"/>
                    </a:ext>
                  </a:extLst>
                </a:gridCol>
                <a:gridCol w="595312">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2</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graphicFrame>
        <p:nvGraphicFramePr>
          <p:cNvPr id="20" name="表格 19"/>
          <p:cNvGraphicFramePr>
            <a:graphicFrameLocks noGrp="1"/>
          </p:cNvGraphicFramePr>
          <p:nvPr>
            <p:extLst/>
          </p:nvPr>
        </p:nvGraphicFramePr>
        <p:xfrm>
          <a:off x="1983949" y="3143051"/>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595312">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595312">
                  <a:extLst>
                    <a:ext uri="{9D8B030D-6E8A-4147-A177-3AD203B41FA5}">
                      <a16:colId xmlns:a16="http://schemas.microsoft.com/office/drawing/2014/main" val="20004"/>
                    </a:ext>
                  </a:extLst>
                </a:gridCol>
                <a:gridCol w="595312">
                  <a:extLst>
                    <a:ext uri="{9D8B030D-6E8A-4147-A177-3AD203B41FA5}">
                      <a16:colId xmlns:a16="http://schemas.microsoft.com/office/drawing/2014/main" val="20005"/>
                    </a:ext>
                  </a:extLst>
                </a:gridCol>
                <a:gridCol w="595312">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2</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21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12</a:t>
            </a:fld>
            <a:endParaRPr lang="zh-TW" altLang="en-US" dirty="0"/>
          </a:p>
        </p:txBody>
      </p:sp>
    </p:spTree>
    <p:extLst>
      <p:ext uri="{BB962C8B-B14F-4D97-AF65-F5344CB8AC3E}">
        <p14:creationId xmlns:p14="http://schemas.microsoft.com/office/powerpoint/2010/main" val="22018410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890" y="2329792"/>
            <a:ext cx="6982459" cy="4391683"/>
          </a:xfrm>
          <a:prstGeom prst="rect">
            <a:avLst/>
          </a:prstGeom>
          <a:ln w="88900" cap="sq" cmpd="thickThin">
            <a:solidFill>
              <a:srgbClr val="000000"/>
            </a:solidFill>
            <a:prstDash val="solid"/>
            <a:miter lim="800000"/>
          </a:ln>
          <a:effectLst>
            <a:innerShdw blurRad="76200">
              <a:srgbClr val="000000"/>
            </a:innerShdw>
          </a:effectLst>
        </p:spPr>
      </p:pic>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62793" y="990599"/>
            <a:ext cx="7181453" cy="176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功能一直為</a:t>
            </a:r>
            <a:r>
              <a:rPr lang="zh-TW" altLang="en-US"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sp>
        <p:nvSpPr>
          <p:cNvPr id="21" name="圓角矩形 20"/>
          <p:cNvSpPr/>
          <p:nvPr/>
        </p:nvSpPr>
        <p:spPr>
          <a:xfrm>
            <a:off x="3840937" y="4517192"/>
            <a:ext cx="1047258" cy="4826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13</a:t>
            </a:fld>
            <a:endParaRPr lang="zh-TW" altLang="en-US" dirty="0"/>
          </a:p>
        </p:txBody>
      </p:sp>
    </p:spTree>
    <p:extLst>
      <p:ext uri="{BB962C8B-B14F-4D97-AF65-F5344CB8AC3E}">
        <p14:creationId xmlns:p14="http://schemas.microsoft.com/office/powerpoint/2010/main" val="13877679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62793" y="990599"/>
            <a:ext cx="7181453" cy="176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功能一直為</a:t>
            </a:r>
            <a:r>
              <a:rPr lang="zh-TW" altLang="en-US"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pic>
        <p:nvPicPr>
          <p:cNvPr id="8" name="圖片 7"/>
          <p:cNvPicPr>
            <a:picLocks noChangeAspect="1"/>
          </p:cNvPicPr>
          <p:nvPr/>
        </p:nvPicPr>
        <p:blipFill>
          <a:blip r:embed="rId2"/>
          <a:stretch>
            <a:fillRect/>
          </a:stretch>
        </p:blipFill>
        <p:spPr>
          <a:xfrm>
            <a:off x="1457325" y="2368550"/>
            <a:ext cx="8897938" cy="4121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投影片編號版面配置區 4"/>
          <p:cNvSpPr>
            <a:spLocks noGrp="1"/>
          </p:cNvSpPr>
          <p:nvPr>
            <p:ph type="sldNum" sz="quarter" idx="4"/>
          </p:nvPr>
        </p:nvSpPr>
        <p:spPr/>
        <p:txBody>
          <a:bodyPr/>
          <a:lstStyle/>
          <a:p>
            <a:fld id="{BA36ACD9-F410-4E0C-AA39-2C3CA9F8E6F8}" type="slidenum">
              <a:rPr lang="zh-TW" altLang="en-US" smtClean="0"/>
              <a:t>14</a:t>
            </a:fld>
            <a:endParaRPr lang="zh-TW" altLang="en-US" dirty="0"/>
          </a:p>
        </p:txBody>
      </p:sp>
    </p:spTree>
    <p:extLst>
      <p:ext uri="{BB962C8B-B14F-4D97-AF65-F5344CB8AC3E}">
        <p14:creationId xmlns:p14="http://schemas.microsoft.com/office/powerpoint/2010/main" val="162804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2</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來文修正排行榜</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05627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來文修正排行榜</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817688" y="990599"/>
            <a:ext cx="846385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4400" b="1" dirty="0">
                <a:solidFill>
                  <a:schemeClr val="accent6">
                    <a:lumMod val="50000"/>
                  </a:schemeClr>
                </a:solidFill>
                <a:latin typeface="微軟正黑體" panose="020B0604030504040204" pitchFamily="34" charset="-120"/>
                <a:ea typeface="微軟正黑體" panose="020B0604030504040204" pitchFamily="34" charset="-120"/>
              </a:rPr>
              <a:t>本期來文修正總評比</a:t>
            </a:r>
            <a:r>
              <a:rPr lang="zh-TW" altLang="en-US" sz="4400" b="1" u="sng" dirty="0">
                <a:solidFill>
                  <a:srgbClr val="FF0000"/>
                </a:solidFill>
                <a:latin typeface="微軟正黑體" panose="020B0604030504040204" pitchFamily="34" charset="-120"/>
                <a:ea typeface="微軟正黑體" panose="020B0604030504040204" pitchFamily="34" charset="-120"/>
              </a:rPr>
              <a:t>待改進</a:t>
            </a:r>
            <a:r>
              <a:rPr lang="zh-TW" altLang="en-US" sz="4400" b="1" dirty="0">
                <a:solidFill>
                  <a:schemeClr val="accent6">
                    <a:lumMod val="50000"/>
                  </a:schemeClr>
                </a:solidFill>
                <a:latin typeface="微軟正黑體" panose="020B0604030504040204" pitchFamily="34" charset="-120"/>
                <a:ea typeface="微軟正黑體" panose="020B0604030504040204" pitchFamily="34" charset="-120"/>
              </a:rPr>
              <a:t>前五名</a:t>
            </a:r>
          </a:p>
        </p:txBody>
      </p:sp>
      <p:graphicFrame>
        <p:nvGraphicFramePr>
          <p:cNvPr id="6" name="表格 5"/>
          <p:cNvGraphicFramePr>
            <a:graphicFrameLocks noGrp="1"/>
          </p:cNvGraphicFramePr>
          <p:nvPr>
            <p:extLst>
              <p:ext uri="{D42A27DB-BD31-4B8C-83A1-F6EECF244321}">
                <p14:modId xmlns:p14="http://schemas.microsoft.com/office/powerpoint/2010/main" val="1470467860"/>
              </p:ext>
            </p:extLst>
          </p:nvPr>
        </p:nvGraphicFramePr>
        <p:xfrm>
          <a:off x="1530413" y="2003425"/>
          <a:ext cx="8667687" cy="4240213"/>
        </p:xfrm>
        <a:graphic>
          <a:graphicData uri="http://schemas.openxmlformats.org/drawingml/2006/table">
            <a:tbl>
              <a:tblPr firstRow="1" firstCol="1">
                <a:tableStyleId>{93296810-A885-4BE3-A3E7-6D5BEEA58F35}</a:tableStyleId>
              </a:tblPr>
              <a:tblGrid>
                <a:gridCol w="1161987">
                  <a:extLst>
                    <a:ext uri="{9D8B030D-6E8A-4147-A177-3AD203B41FA5}">
                      <a16:colId xmlns:a16="http://schemas.microsoft.com/office/drawing/2014/main" val="20000"/>
                    </a:ext>
                  </a:extLst>
                </a:gridCol>
                <a:gridCol w="4274155">
                  <a:extLst>
                    <a:ext uri="{9D8B030D-6E8A-4147-A177-3AD203B41FA5}">
                      <a16:colId xmlns:a16="http://schemas.microsoft.com/office/drawing/2014/main" val="20001"/>
                    </a:ext>
                  </a:extLst>
                </a:gridCol>
                <a:gridCol w="1921071">
                  <a:extLst>
                    <a:ext uri="{9D8B030D-6E8A-4147-A177-3AD203B41FA5}">
                      <a16:colId xmlns:a16="http://schemas.microsoft.com/office/drawing/2014/main" val="20002"/>
                    </a:ext>
                  </a:extLst>
                </a:gridCol>
                <a:gridCol w="1310474">
                  <a:extLst>
                    <a:ext uri="{9D8B030D-6E8A-4147-A177-3AD203B41FA5}">
                      <a16:colId xmlns:a16="http://schemas.microsoft.com/office/drawing/2014/main" val="3995737103"/>
                    </a:ext>
                  </a:extLst>
                </a:gridCol>
              </a:tblGrid>
              <a:tr h="781068">
                <a:tc>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名次</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學校名稱</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修正表冊總數</a:t>
                      </a:r>
                      <a:endParaRPr lang="en-US" altLang="zh-TW"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10000"/>
                  </a:ext>
                </a:extLst>
              </a:tr>
              <a:tr h="645994">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1</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國立臺灣戲曲學院</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217</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681230">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2</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國立雲林科技大學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136</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2"/>
                  </a:ext>
                </a:extLst>
              </a:tr>
              <a:tr h="657740">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3</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聖母醫護管理專科學校</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76</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3"/>
                  </a:ext>
                </a:extLst>
              </a:tr>
              <a:tr h="692975">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4</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致理科技大學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74</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4"/>
                  </a:ext>
                </a:extLst>
              </a:tr>
              <a:tr h="781206">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5</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國立高雄應用科技大學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61</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5"/>
                  </a:ext>
                </a:extLst>
              </a:tr>
            </a:tbl>
          </a:graphicData>
        </a:graphic>
      </p:graphicFrame>
      <p:sp>
        <p:nvSpPr>
          <p:cNvPr id="7" name="Oval 2"/>
          <p:cNvSpPr>
            <a:spLocks noChangeArrowheads="1"/>
          </p:cNvSpPr>
          <p:nvPr/>
        </p:nvSpPr>
        <p:spPr bwMode="auto">
          <a:xfrm>
            <a:off x="1179848" y="1019013"/>
            <a:ext cx="578707" cy="614608"/>
          </a:xfrm>
          <a:prstGeom prst="ellipse">
            <a:avLst/>
          </a:prstGeom>
          <a:solidFill>
            <a:srgbClr val="C00000"/>
          </a:solidFill>
          <a:ln>
            <a:solidFill>
              <a:srgbClr val="CBAB89"/>
            </a:solidFill>
          </a:ln>
        </p:spPr>
        <p:txBody>
          <a:bodyPr/>
          <a:lstStyle/>
          <a:p>
            <a:endParaRPr lang="zh-CN" altLang="en-US"/>
          </a:p>
        </p:txBody>
      </p:sp>
      <p:grpSp>
        <p:nvGrpSpPr>
          <p:cNvPr id="8" name="Group 19"/>
          <p:cNvGrpSpPr/>
          <p:nvPr/>
        </p:nvGrpSpPr>
        <p:grpSpPr bwMode="auto">
          <a:xfrm>
            <a:off x="1343789" y="1207893"/>
            <a:ext cx="256064" cy="236848"/>
            <a:chOff x="0" y="0"/>
            <a:chExt cx="236" cy="237"/>
          </a:xfrm>
        </p:grpSpPr>
        <p:sp>
          <p:nvSpPr>
            <p:cNvPr id="9"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1" name="投影片編號版面配置區 10"/>
          <p:cNvSpPr>
            <a:spLocks noGrp="1"/>
          </p:cNvSpPr>
          <p:nvPr>
            <p:ph type="sldNum" sz="quarter" idx="4"/>
          </p:nvPr>
        </p:nvSpPr>
        <p:spPr/>
        <p:txBody>
          <a:bodyPr/>
          <a:lstStyle/>
          <a:p>
            <a:fld id="{BA36ACD9-F410-4E0C-AA39-2C3CA9F8E6F8}" type="slidenum">
              <a:rPr lang="zh-TW" altLang="en-US" smtClean="0"/>
              <a:t>16</a:t>
            </a:fld>
            <a:endParaRPr lang="zh-TW" altLang="en-US" dirty="0"/>
          </a:p>
        </p:txBody>
      </p:sp>
    </p:spTree>
    <p:extLst>
      <p:ext uri="{BB962C8B-B14F-4D97-AF65-F5344CB8AC3E}">
        <p14:creationId xmlns:p14="http://schemas.microsoft.com/office/powerpoint/2010/main" val="19795439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3</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表冊異動</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86741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1-1</a:t>
            </a:r>
            <a:r>
              <a:rPr lang="zh-TW" altLang="en-US" sz="4400" dirty="0" smtClean="0">
                <a:solidFill>
                  <a:schemeClr val="accent6">
                    <a:lumMod val="50000"/>
                  </a:schemeClr>
                </a:solidFill>
              </a:rPr>
              <a:t>教師基本資料表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Group 90"/>
          <p:cNvGraphicFramePr>
            <a:graphicFrameLocks noGrp="1"/>
          </p:cNvGraphicFramePr>
          <p:nvPr>
            <p:extLst>
              <p:ext uri="{D42A27DB-BD31-4B8C-83A1-F6EECF244321}">
                <p14:modId xmlns:p14="http://schemas.microsoft.com/office/powerpoint/2010/main" val="1985922834"/>
              </p:ext>
            </p:extLst>
          </p:nvPr>
        </p:nvGraphicFramePr>
        <p:xfrm>
          <a:off x="287249" y="1087842"/>
          <a:ext cx="11628519" cy="2822658"/>
        </p:xfrm>
        <a:graphic>
          <a:graphicData uri="http://schemas.openxmlformats.org/drawingml/2006/table">
            <a:tbl>
              <a:tblPr>
                <a:tableStyleId>{5940675A-B579-460E-94D1-54222C63F5DA}</a:tableStyleId>
              </a:tblPr>
              <a:tblGrid>
                <a:gridCol w="511874">
                  <a:extLst>
                    <a:ext uri="{9D8B030D-6E8A-4147-A177-3AD203B41FA5}">
                      <a16:colId xmlns:a16="http://schemas.microsoft.com/office/drawing/2014/main" val="20000"/>
                    </a:ext>
                  </a:extLst>
                </a:gridCol>
                <a:gridCol w="509921">
                  <a:extLst>
                    <a:ext uri="{9D8B030D-6E8A-4147-A177-3AD203B41FA5}">
                      <a16:colId xmlns:a16="http://schemas.microsoft.com/office/drawing/2014/main" val="20001"/>
                    </a:ext>
                  </a:extLst>
                </a:gridCol>
                <a:gridCol w="511874">
                  <a:extLst>
                    <a:ext uri="{9D8B030D-6E8A-4147-A177-3AD203B41FA5}">
                      <a16:colId xmlns:a16="http://schemas.microsoft.com/office/drawing/2014/main" val="20002"/>
                    </a:ext>
                  </a:extLst>
                </a:gridCol>
                <a:gridCol w="509918">
                  <a:extLst>
                    <a:ext uri="{9D8B030D-6E8A-4147-A177-3AD203B41FA5}">
                      <a16:colId xmlns:a16="http://schemas.microsoft.com/office/drawing/2014/main" val="20003"/>
                    </a:ext>
                  </a:extLst>
                </a:gridCol>
                <a:gridCol w="511874">
                  <a:extLst>
                    <a:ext uri="{9D8B030D-6E8A-4147-A177-3AD203B41FA5}">
                      <a16:colId xmlns:a16="http://schemas.microsoft.com/office/drawing/2014/main" val="20004"/>
                    </a:ext>
                  </a:extLst>
                </a:gridCol>
                <a:gridCol w="509921">
                  <a:extLst>
                    <a:ext uri="{9D8B030D-6E8A-4147-A177-3AD203B41FA5}">
                      <a16:colId xmlns:a16="http://schemas.microsoft.com/office/drawing/2014/main" val="20005"/>
                    </a:ext>
                  </a:extLst>
                </a:gridCol>
                <a:gridCol w="511874">
                  <a:extLst>
                    <a:ext uri="{9D8B030D-6E8A-4147-A177-3AD203B41FA5}">
                      <a16:colId xmlns:a16="http://schemas.microsoft.com/office/drawing/2014/main" val="20006"/>
                    </a:ext>
                  </a:extLst>
                </a:gridCol>
                <a:gridCol w="509918">
                  <a:extLst>
                    <a:ext uri="{9D8B030D-6E8A-4147-A177-3AD203B41FA5}">
                      <a16:colId xmlns:a16="http://schemas.microsoft.com/office/drawing/2014/main" val="20007"/>
                    </a:ext>
                  </a:extLst>
                </a:gridCol>
                <a:gridCol w="511874">
                  <a:extLst>
                    <a:ext uri="{9D8B030D-6E8A-4147-A177-3AD203B41FA5}">
                      <a16:colId xmlns:a16="http://schemas.microsoft.com/office/drawing/2014/main" val="20008"/>
                    </a:ext>
                  </a:extLst>
                </a:gridCol>
                <a:gridCol w="511874">
                  <a:extLst>
                    <a:ext uri="{9D8B030D-6E8A-4147-A177-3AD203B41FA5}">
                      <a16:colId xmlns:a16="http://schemas.microsoft.com/office/drawing/2014/main" val="20009"/>
                    </a:ext>
                  </a:extLst>
                </a:gridCol>
                <a:gridCol w="509921">
                  <a:extLst>
                    <a:ext uri="{9D8B030D-6E8A-4147-A177-3AD203B41FA5}">
                      <a16:colId xmlns:a16="http://schemas.microsoft.com/office/drawing/2014/main" val="20010"/>
                    </a:ext>
                  </a:extLst>
                </a:gridCol>
                <a:gridCol w="511874">
                  <a:extLst>
                    <a:ext uri="{9D8B030D-6E8A-4147-A177-3AD203B41FA5}">
                      <a16:colId xmlns:a16="http://schemas.microsoft.com/office/drawing/2014/main" val="20011"/>
                    </a:ext>
                  </a:extLst>
                </a:gridCol>
                <a:gridCol w="509918">
                  <a:extLst>
                    <a:ext uri="{9D8B030D-6E8A-4147-A177-3AD203B41FA5}">
                      <a16:colId xmlns:a16="http://schemas.microsoft.com/office/drawing/2014/main" val="20012"/>
                    </a:ext>
                  </a:extLst>
                </a:gridCol>
                <a:gridCol w="511874">
                  <a:extLst>
                    <a:ext uri="{9D8B030D-6E8A-4147-A177-3AD203B41FA5}">
                      <a16:colId xmlns:a16="http://schemas.microsoft.com/office/drawing/2014/main" val="20013"/>
                    </a:ext>
                  </a:extLst>
                </a:gridCol>
                <a:gridCol w="509921">
                  <a:extLst>
                    <a:ext uri="{9D8B030D-6E8A-4147-A177-3AD203B41FA5}">
                      <a16:colId xmlns:a16="http://schemas.microsoft.com/office/drawing/2014/main" val="20014"/>
                    </a:ext>
                  </a:extLst>
                </a:gridCol>
                <a:gridCol w="511874">
                  <a:extLst>
                    <a:ext uri="{9D8B030D-6E8A-4147-A177-3AD203B41FA5}">
                      <a16:colId xmlns:a16="http://schemas.microsoft.com/office/drawing/2014/main" val="20015"/>
                    </a:ext>
                  </a:extLst>
                </a:gridCol>
                <a:gridCol w="509918">
                  <a:extLst>
                    <a:ext uri="{9D8B030D-6E8A-4147-A177-3AD203B41FA5}">
                      <a16:colId xmlns:a16="http://schemas.microsoft.com/office/drawing/2014/main" val="20016"/>
                    </a:ext>
                  </a:extLst>
                </a:gridCol>
                <a:gridCol w="511874">
                  <a:extLst>
                    <a:ext uri="{9D8B030D-6E8A-4147-A177-3AD203B41FA5}">
                      <a16:colId xmlns:a16="http://schemas.microsoft.com/office/drawing/2014/main" val="20017"/>
                    </a:ext>
                  </a:extLst>
                </a:gridCol>
                <a:gridCol w="650589">
                  <a:extLst>
                    <a:ext uri="{9D8B030D-6E8A-4147-A177-3AD203B41FA5}">
                      <a16:colId xmlns:a16="http://schemas.microsoft.com/office/drawing/2014/main" val="20018"/>
                    </a:ext>
                  </a:extLst>
                </a:gridCol>
                <a:gridCol w="371206">
                  <a:extLst>
                    <a:ext uri="{9D8B030D-6E8A-4147-A177-3AD203B41FA5}">
                      <a16:colId xmlns:a16="http://schemas.microsoft.com/office/drawing/2014/main" val="20019"/>
                    </a:ext>
                  </a:extLst>
                </a:gridCol>
                <a:gridCol w="511874">
                  <a:extLst>
                    <a:ext uri="{9D8B030D-6E8A-4147-A177-3AD203B41FA5}">
                      <a16:colId xmlns:a16="http://schemas.microsoft.com/office/drawing/2014/main" val="20020"/>
                    </a:ext>
                  </a:extLst>
                </a:gridCol>
                <a:gridCol w="509918">
                  <a:extLst>
                    <a:ext uri="{9D8B030D-6E8A-4147-A177-3AD203B41FA5}">
                      <a16:colId xmlns:a16="http://schemas.microsoft.com/office/drawing/2014/main" val="20021"/>
                    </a:ext>
                  </a:extLst>
                </a:gridCol>
                <a:gridCol w="386836">
                  <a:extLst>
                    <a:ext uri="{9D8B030D-6E8A-4147-A177-3AD203B41FA5}">
                      <a16:colId xmlns:a16="http://schemas.microsoft.com/office/drawing/2014/main" val="20022"/>
                    </a:ext>
                  </a:extLst>
                </a:gridCol>
              </a:tblGrid>
              <a:tr h="617112">
                <a:tc gridSpan="12">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基本資料</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最高學歷</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7">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b="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教師等級</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2205546">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學年度</a:t>
                      </a:r>
                      <a:r>
                        <a:rPr kumimoji="0" lang="en-US" alt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主聘系所</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身份識別種類</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任職狀態</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聘任日期</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最早到校日</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原任單位</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離職日期</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借調目的</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來源</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endParaRPr kumimoji="0" lang="zh-TW" alt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借調新</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原</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單位</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兼任行政工作</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行政工作職務</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學校</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科系</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學位</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學術專長及研究</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b="1"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教師分類</a:t>
                      </a:r>
                      <a:endParaRPr kumimoji="0" lang="zh-TW"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聘書職級</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lvl1pPr indent="76200">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7620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聘約是否達一年以上</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證書職級</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聘書字號</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證書字號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證照／公文字號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677656"/>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教師分類</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教師分類新增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「專案教師」</a:t>
            </a:r>
            <a:r>
              <a:rPr lang="zh-TW" altLang="en-US" sz="2400" dirty="0" smtClean="0">
                <a:latin typeface="微軟正黑體" panose="020B0604030504040204" pitchFamily="34" charset="-120"/>
                <a:ea typeface="微軟正黑體" panose="020B0604030504040204" pitchFamily="34" charset="-120"/>
              </a:rPr>
              <a:t>選項。</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b="1" dirty="0" smtClean="0">
                <a:solidFill>
                  <a:srgbClr val="FF0000"/>
                </a:solidFill>
                <a:latin typeface="微軟正黑體" panose="020B0604030504040204" pitchFamily="34" charset="-120"/>
                <a:ea typeface="微軟正黑體" panose="020B0604030504040204" pitchFamily="34" charset="-120"/>
              </a:rPr>
              <a:t>「專案教師」</a:t>
            </a:r>
            <a:r>
              <a:rPr lang="zh-TW" altLang="en-US" sz="2400"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係指學校</a:t>
            </a:r>
            <a:r>
              <a:rPr lang="zh-TW" altLang="zh-TW" sz="2400" b="1" dirty="0">
                <a:solidFill>
                  <a:srgbClr val="FF0000"/>
                </a:solidFill>
                <a:latin typeface="微軟正黑體" panose="020B0604030504040204" pitchFamily="34" charset="-120"/>
                <a:ea typeface="微軟正黑體" panose="020B0604030504040204" pitchFamily="34" charset="-120"/>
              </a:rPr>
              <a:t>編制外之專任教師</a:t>
            </a:r>
            <a:r>
              <a:rPr lang="zh-TW" altLang="zh-TW" sz="2400" dirty="0">
                <a:latin typeface="微軟正黑體" panose="020B0604030504040204" pitchFamily="34" charset="-120"/>
                <a:ea typeface="微軟正黑體" panose="020B0604030504040204" pitchFamily="34" charset="-120"/>
              </a:rPr>
              <a:t>，例如國立大專校院依「國立大學校務基金進用教學人員研究人員及工作人員實施原則」聘任者，或私立大專校院依校內聘任</a:t>
            </a:r>
            <a:r>
              <a:rPr lang="zh-TW" altLang="zh-TW" sz="2400" dirty="0" smtClean="0">
                <a:latin typeface="微軟正黑體" panose="020B0604030504040204" pitchFamily="34" charset="-120"/>
                <a:ea typeface="微軟正黑體" panose="020B0604030504040204" pitchFamily="34" charset="-120"/>
              </a:rPr>
              <a:t>規定，</a:t>
            </a:r>
            <a:r>
              <a:rPr lang="zh-TW" altLang="zh-TW" sz="2400" dirty="0">
                <a:latin typeface="微軟正黑體" panose="020B0604030504040204" pitchFamily="34" charset="-120"/>
                <a:ea typeface="微軟正黑體" panose="020B0604030504040204" pitchFamily="34" charset="-120"/>
              </a:rPr>
              <a:t>並支給合格專任</a:t>
            </a:r>
            <a:r>
              <a:rPr lang="zh-TW" altLang="zh-TW" sz="2400" dirty="0" smtClean="0">
                <a:latin typeface="微軟正黑體" panose="020B0604030504040204" pitchFamily="34" charset="-120"/>
                <a:ea typeface="微軟正黑體" panose="020B0604030504040204" pitchFamily="34" charset="-120"/>
              </a:rPr>
              <a:t>教師</a:t>
            </a:r>
            <a:r>
              <a:rPr lang="zh-TW" altLang="en-US" sz="2400" dirty="0" smtClean="0">
                <a:latin typeface="微軟正黑體" panose="020B0604030504040204" pitchFamily="34" charset="-120"/>
                <a:ea typeface="微軟正黑體" panose="020B0604030504040204" pitchFamily="34" charset="-120"/>
              </a:rPr>
              <a:t>薪</a:t>
            </a:r>
            <a:r>
              <a:rPr lang="zh-TW" altLang="zh-TW" sz="2400" dirty="0" smtClean="0">
                <a:latin typeface="微軟正黑體" panose="020B0604030504040204" pitchFamily="34" charset="-120"/>
                <a:ea typeface="微軟正黑體" panose="020B0604030504040204" pitchFamily="34" charset="-120"/>
              </a:rPr>
              <a:t>資</a:t>
            </a:r>
            <a:r>
              <a:rPr lang="zh-TW" altLang="zh-TW" sz="2400" dirty="0">
                <a:latin typeface="微軟正黑體" panose="020B0604030504040204" pitchFamily="34" charset="-120"/>
                <a:ea typeface="微軟正黑體" panose="020B0604030504040204" pitchFamily="34" charset="-120"/>
              </a:rPr>
              <a:t>者</a:t>
            </a:r>
            <a:r>
              <a:rPr lang="zh-TW" altLang="zh-TW" sz="2400" dirty="0" smtClean="0">
                <a:latin typeface="微軟正黑體" panose="020B0604030504040204" pitchFamily="34" charset="-120"/>
                <a:ea typeface="微軟正黑體" panose="020B0604030504040204" pitchFamily="34" charset="-120"/>
              </a:rPr>
              <a:t>。</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需求新增選項</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18</a:t>
            </a:fld>
            <a:endParaRPr lang="zh-TW" altLang="en-US" dirty="0"/>
          </a:p>
        </p:txBody>
      </p:sp>
    </p:spTree>
    <p:extLst>
      <p:ext uri="{BB962C8B-B14F-4D97-AF65-F5344CB8AC3E}">
        <p14:creationId xmlns:p14="http://schemas.microsoft.com/office/powerpoint/2010/main" val="2208878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1-2-1</a:t>
            </a:r>
            <a:r>
              <a:rPr lang="zh-TW" altLang="en-US" sz="4400" dirty="0" smtClean="0">
                <a:solidFill>
                  <a:schemeClr val="accent6">
                    <a:lumMod val="50000"/>
                  </a:schemeClr>
                </a:solidFill>
              </a:rPr>
              <a:t>教師業界實務經驗資料表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769989"/>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定義補充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依據</a:t>
            </a:r>
            <a:r>
              <a:rPr lang="zh-TW" altLang="zh-TW" sz="2400" b="1" dirty="0" smtClean="0">
                <a:solidFill>
                  <a:srgbClr val="FF0000"/>
                </a:solidFill>
                <a:latin typeface="微軟正黑體" panose="020B0604030504040204" pitchFamily="34" charset="-120"/>
                <a:ea typeface="微軟正黑體" panose="020B0604030504040204" pitchFamily="34" charset="-120"/>
              </a:rPr>
              <a:t>技術及職業教育法第</a:t>
            </a:r>
            <a:r>
              <a:rPr lang="en-US" altLang="zh-TW" sz="2400" b="1" dirty="0" smtClean="0">
                <a:solidFill>
                  <a:srgbClr val="FF0000"/>
                </a:solidFill>
                <a:latin typeface="微軟正黑體" panose="020B0604030504040204" pitchFamily="34" charset="-120"/>
                <a:ea typeface="微軟正黑體" panose="020B0604030504040204" pitchFamily="34" charset="-120"/>
              </a:rPr>
              <a:t>26</a:t>
            </a:r>
            <a:r>
              <a:rPr lang="zh-TW" altLang="zh-TW" sz="2400" b="1" dirty="0" smtClean="0">
                <a:solidFill>
                  <a:srgbClr val="FF0000"/>
                </a:solidFill>
                <a:latin typeface="微軟正黑體" panose="020B0604030504040204" pitchFamily="34" charset="-120"/>
                <a:ea typeface="微軟正黑體" panose="020B0604030504040204" pitchFamily="34" charset="-120"/>
              </a:rPr>
              <a:t>條第</a:t>
            </a:r>
            <a:r>
              <a:rPr lang="en-US" altLang="zh-TW" sz="2400" b="1" dirty="0" smtClean="0">
                <a:solidFill>
                  <a:srgbClr val="FF0000"/>
                </a:solidFill>
                <a:latin typeface="微軟正黑體" panose="020B0604030504040204" pitchFamily="34" charset="-120"/>
                <a:ea typeface="微軟正黑體" panose="020B0604030504040204" pitchFamily="34" charset="-120"/>
              </a:rPr>
              <a:t>1</a:t>
            </a:r>
            <a:r>
              <a:rPr lang="zh-TW" altLang="zh-TW" sz="2400" b="1" dirty="0" smtClean="0">
                <a:solidFill>
                  <a:srgbClr val="FF0000"/>
                </a:solidFill>
                <a:latin typeface="微軟正黑體" panose="020B0604030504040204" pitchFamily="34" charset="-120"/>
                <a:ea typeface="微軟正黑體" panose="020B0604030504040204" pitchFamily="34" charset="-120"/>
              </a:rPr>
              <a:t>項</a:t>
            </a:r>
            <a:r>
              <a:rPr lang="zh-TW" altLang="zh-TW" sz="2400" dirty="0" smtClean="0">
                <a:latin typeface="微軟正黑體" panose="020B0604030504040204" pitchFamily="34" charset="-120"/>
                <a:ea typeface="微軟正黑體" panose="020B0604030504040204" pitchFamily="34" charset="-120"/>
              </a:rPr>
              <a:t>規定，技職校院專業科目或技術科目教師、專業及技術人員或專業及技術教師，每任教滿六年應至與技職校院合作機構或與任教領域有關之產業，進行至少半年以上與專業或技術相關之研習或研究，已完成研習或研究，</a:t>
            </a:r>
            <a:r>
              <a:rPr lang="zh-TW" altLang="zh-TW" sz="2400" b="1" dirty="0" smtClean="0">
                <a:solidFill>
                  <a:srgbClr val="FF0000"/>
                </a:solidFill>
                <a:latin typeface="微軟正黑體" panose="020B0604030504040204" pitchFamily="34" charset="-120"/>
                <a:ea typeface="微軟正黑體" panose="020B0604030504040204" pitchFamily="34" charset="-120"/>
              </a:rPr>
              <a:t>經學校認定後亦得予採計於本表</a:t>
            </a:r>
            <a:r>
              <a:rPr lang="zh-TW" altLang="zh-TW"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sz="2400" dirty="0" smtClean="0">
                <a:latin typeface="微軟正黑體" panose="020B0604030504040204" pitchFamily="34" charset="-120"/>
                <a:ea typeface="微軟正黑體" panose="020B0604030504040204" pitchFamily="34" charset="-120"/>
              </a:rPr>
              <a:t>  </a:t>
            </a: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511063015"/>
              </p:ext>
            </p:extLst>
          </p:nvPr>
        </p:nvGraphicFramePr>
        <p:xfrm>
          <a:off x="287246" y="1077920"/>
          <a:ext cx="11628528" cy="2861714"/>
        </p:xfrm>
        <a:graphic>
          <a:graphicData uri="http://schemas.openxmlformats.org/drawingml/2006/table">
            <a:tbl>
              <a:tblPr>
                <a:tableStyleId>{5940675A-B579-460E-94D1-54222C63F5DA}</a:tableStyleId>
              </a:tblPr>
              <a:tblGrid>
                <a:gridCol w="1453566">
                  <a:extLst>
                    <a:ext uri="{9D8B030D-6E8A-4147-A177-3AD203B41FA5}">
                      <a16:colId xmlns:a16="http://schemas.microsoft.com/office/drawing/2014/main" val="3155382242"/>
                    </a:ext>
                  </a:extLst>
                </a:gridCol>
                <a:gridCol w="1453566">
                  <a:extLst>
                    <a:ext uri="{9D8B030D-6E8A-4147-A177-3AD203B41FA5}">
                      <a16:colId xmlns:a16="http://schemas.microsoft.com/office/drawing/2014/main" val="1547868478"/>
                    </a:ext>
                  </a:extLst>
                </a:gridCol>
                <a:gridCol w="1455892">
                  <a:extLst>
                    <a:ext uri="{9D8B030D-6E8A-4147-A177-3AD203B41FA5}">
                      <a16:colId xmlns:a16="http://schemas.microsoft.com/office/drawing/2014/main" val="3827465281"/>
                    </a:ext>
                  </a:extLst>
                </a:gridCol>
                <a:gridCol w="1453566">
                  <a:extLst>
                    <a:ext uri="{9D8B030D-6E8A-4147-A177-3AD203B41FA5}">
                      <a16:colId xmlns:a16="http://schemas.microsoft.com/office/drawing/2014/main" val="1491948117"/>
                    </a:ext>
                  </a:extLst>
                </a:gridCol>
                <a:gridCol w="1453566">
                  <a:extLst>
                    <a:ext uri="{9D8B030D-6E8A-4147-A177-3AD203B41FA5}">
                      <a16:colId xmlns:a16="http://schemas.microsoft.com/office/drawing/2014/main" val="235326362"/>
                    </a:ext>
                  </a:extLst>
                </a:gridCol>
                <a:gridCol w="1453566">
                  <a:extLst>
                    <a:ext uri="{9D8B030D-6E8A-4147-A177-3AD203B41FA5}">
                      <a16:colId xmlns:a16="http://schemas.microsoft.com/office/drawing/2014/main" val="2394882900"/>
                    </a:ext>
                  </a:extLst>
                </a:gridCol>
                <a:gridCol w="1453566">
                  <a:extLst>
                    <a:ext uri="{9D8B030D-6E8A-4147-A177-3AD203B41FA5}">
                      <a16:colId xmlns:a16="http://schemas.microsoft.com/office/drawing/2014/main" val="1574785406"/>
                    </a:ext>
                  </a:extLst>
                </a:gridCol>
                <a:gridCol w="1451240">
                  <a:extLst>
                    <a:ext uri="{9D8B030D-6E8A-4147-A177-3AD203B41FA5}">
                      <a16:colId xmlns:a16="http://schemas.microsoft.com/office/drawing/2014/main" val="3435369590"/>
                    </a:ext>
                  </a:extLst>
                </a:gridCol>
              </a:tblGrid>
              <a:tr h="2861714">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學年度</a:t>
                      </a: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學期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系所</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教師</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工作機構</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專職</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兼職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職稱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工作起始日期</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工作終止日期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145307"/>
                  </a:ext>
                </a:extLst>
              </a:tr>
            </a:tbl>
          </a:graphicData>
        </a:graphic>
      </p:graphicFrame>
      <p:sp>
        <p:nvSpPr>
          <p:cNvPr id="6" name="投影片編號版面配置區 5"/>
          <p:cNvSpPr>
            <a:spLocks noGrp="1"/>
          </p:cNvSpPr>
          <p:nvPr>
            <p:ph type="sldNum" sz="quarter" idx="4"/>
          </p:nvPr>
        </p:nvSpPr>
        <p:spPr/>
        <p:txBody>
          <a:bodyPr/>
          <a:lstStyle/>
          <a:p>
            <a:fld id="{BA36ACD9-F410-4E0C-AA39-2C3CA9F8E6F8}" type="slidenum">
              <a:rPr lang="zh-TW" altLang="en-US" smtClean="0"/>
              <a:t>19</a:t>
            </a:fld>
            <a:endParaRPr lang="zh-TW" altLang="en-US" dirty="0"/>
          </a:p>
        </p:txBody>
      </p:sp>
    </p:spTree>
    <p:extLst>
      <p:ext uri="{BB962C8B-B14F-4D97-AF65-F5344CB8AC3E}">
        <p14:creationId xmlns:p14="http://schemas.microsoft.com/office/powerpoint/2010/main" val="2303690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2"/>
          <p:cNvSpPr txBox="1"/>
          <p:nvPr/>
        </p:nvSpPr>
        <p:spPr>
          <a:xfrm>
            <a:off x="0" y="277169"/>
            <a:ext cx="12191999" cy="1107996"/>
          </a:xfrm>
          <a:prstGeom prst="rect">
            <a:avLst/>
          </a:prstGeom>
          <a:solidFill>
            <a:schemeClr val="accent6">
              <a:lumMod val="75000"/>
            </a:schemeClr>
          </a:solidFill>
        </p:spPr>
        <p:txBody>
          <a:bodyPr wrap="square" rtlCol="0">
            <a:spAutoFit/>
          </a:bodyPr>
          <a:lstStyle/>
          <a:p>
            <a:pPr algn="ctr"/>
            <a:r>
              <a:rPr lang="zh-TW" altLang="en-US" sz="6600" b="1" dirty="0" smtClean="0">
                <a:ln w="6350">
                  <a:noFill/>
                </a:ln>
                <a:solidFill>
                  <a:schemeClr val="accent6">
                    <a:lumMod val="60000"/>
                    <a:lumOff val="40000"/>
                  </a:schemeClr>
                </a:solidFill>
                <a:latin typeface="微軟正黑體" panose="020B0604030504040204" pitchFamily="34" charset="-120"/>
                <a:ea typeface="微軟正黑體" panose="020B0604030504040204" pitchFamily="34" charset="-120"/>
              </a:rPr>
              <a:t>報告大綱</a:t>
            </a:r>
            <a:endParaRPr lang="en-US" altLang="zh-CN"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endParaRPr>
          </a:p>
        </p:txBody>
      </p:sp>
      <p:sp>
        <p:nvSpPr>
          <p:cNvPr id="6" name="椭圆 50"/>
          <p:cNvSpPr/>
          <p:nvPr/>
        </p:nvSpPr>
        <p:spPr>
          <a:xfrm>
            <a:off x="4395178" y="1918043"/>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1</a:t>
            </a:r>
            <a:endParaRPr lang="zh-CN" altLang="en-US" sz="2200" b="1" dirty="0">
              <a:latin typeface="微軟正黑體" panose="020B0604030504040204" pitchFamily="34" charset="-120"/>
              <a:ea typeface="微軟正黑體" panose="020B0604030504040204" pitchFamily="34" charset="-120"/>
            </a:endParaRPr>
          </a:p>
        </p:txBody>
      </p:sp>
      <p:sp>
        <p:nvSpPr>
          <p:cNvPr id="19" name="椭圆 50"/>
          <p:cNvSpPr/>
          <p:nvPr/>
        </p:nvSpPr>
        <p:spPr>
          <a:xfrm>
            <a:off x="4395178" y="2793650"/>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2</a:t>
            </a:r>
            <a:endParaRPr lang="zh-CN" altLang="en-US" sz="2200" b="1" dirty="0">
              <a:latin typeface="微軟正黑體" panose="020B0604030504040204" pitchFamily="34" charset="-120"/>
              <a:ea typeface="微軟正黑體" panose="020B0604030504040204" pitchFamily="34" charset="-120"/>
            </a:endParaRPr>
          </a:p>
        </p:txBody>
      </p:sp>
      <p:sp>
        <p:nvSpPr>
          <p:cNvPr id="20" name="椭圆 50"/>
          <p:cNvSpPr/>
          <p:nvPr/>
        </p:nvSpPr>
        <p:spPr>
          <a:xfrm>
            <a:off x="4395178" y="3669257"/>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3</a:t>
            </a:r>
            <a:endParaRPr lang="zh-CN" altLang="en-US" sz="2200" b="1" dirty="0">
              <a:latin typeface="微軟正黑體" panose="020B0604030504040204" pitchFamily="34" charset="-120"/>
              <a:ea typeface="微軟正黑體" panose="020B0604030504040204" pitchFamily="34" charset="-120"/>
            </a:endParaRPr>
          </a:p>
        </p:txBody>
      </p:sp>
      <p:sp>
        <p:nvSpPr>
          <p:cNvPr id="21" name="椭圆 50"/>
          <p:cNvSpPr/>
          <p:nvPr/>
        </p:nvSpPr>
        <p:spPr>
          <a:xfrm>
            <a:off x="4395178" y="4544864"/>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4</a:t>
            </a:r>
            <a:endParaRPr lang="zh-CN" altLang="en-US" sz="2200" b="1" dirty="0">
              <a:latin typeface="微軟正黑體" panose="020B0604030504040204" pitchFamily="34" charset="-120"/>
              <a:ea typeface="微軟正黑體" panose="020B0604030504040204" pitchFamily="34" charset="-120"/>
            </a:endParaRPr>
          </a:p>
        </p:txBody>
      </p:sp>
      <p:sp>
        <p:nvSpPr>
          <p:cNvPr id="22" name="椭圆 50"/>
          <p:cNvSpPr/>
          <p:nvPr/>
        </p:nvSpPr>
        <p:spPr>
          <a:xfrm>
            <a:off x="4395178" y="5420471"/>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5</a:t>
            </a:r>
            <a:endParaRPr lang="zh-CN" altLang="en-US" sz="2200" b="1" dirty="0">
              <a:latin typeface="微軟正黑體" panose="020B0604030504040204" pitchFamily="34" charset="-120"/>
              <a:ea typeface="微軟正黑體" panose="020B0604030504040204" pitchFamily="34" charset="-120"/>
            </a:endParaRPr>
          </a:p>
        </p:txBody>
      </p:sp>
      <p:sp>
        <p:nvSpPr>
          <p:cNvPr id="24" name="矩形 23"/>
          <p:cNvSpPr/>
          <p:nvPr/>
        </p:nvSpPr>
        <p:spPr>
          <a:xfrm>
            <a:off x="5232055" y="1963614"/>
            <a:ext cx="1826141" cy="584775"/>
          </a:xfrm>
          <a:prstGeom prst="rect">
            <a:avLst/>
          </a:prstGeom>
        </p:spPr>
        <p:txBody>
          <a:bodyPr wrap="none">
            <a:spAutoFit/>
          </a:bodyPr>
          <a:lstStyle/>
          <a:p>
            <a:pPr lvl="0"/>
            <a:r>
              <a:rPr lang="zh-TW" altLang="en-US" sz="3200" b="1" dirty="0">
                <a:latin typeface="微軟正黑體" panose="020B0604030504040204" pitchFamily="34" charset="-120"/>
                <a:ea typeface="微軟正黑體" panose="020B0604030504040204" pitchFamily="34" charset="-120"/>
              </a:rPr>
              <a:t>作業時程</a:t>
            </a:r>
          </a:p>
        </p:txBody>
      </p:sp>
      <p:sp>
        <p:nvSpPr>
          <p:cNvPr id="49" name="矩形 48"/>
          <p:cNvSpPr/>
          <p:nvPr/>
        </p:nvSpPr>
        <p:spPr>
          <a:xfrm>
            <a:off x="5232055" y="2888727"/>
            <a:ext cx="3057247"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來文修正排行榜</a:t>
            </a:r>
          </a:p>
        </p:txBody>
      </p:sp>
      <p:sp>
        <p:nvSpPr>
          <p:cNvPr id="50" name="矩形 49"/>
          <p:cNvSpPr/>
          <p:nvPr/>
        </p:nvSpPr>
        <p:spPr>
          <a:xfrm>
            <a:off x="5232055" y="3710188"/>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表冊異動</a:t>
            </a:r>
          </a:p>
        </p:txBody>
      </p:sp>
      <p:sp>
        <p:nvSpPr>
          <p:cNvPr id="51" name="矩形 50"/>
          <p:cNvSpPr/>
          <p:nvPr/>
        </p:nvSpPr>
        <p:spPr>
          <a:xfrm>
            <a:off x="5232055" y="4593493"/>
            <a:ext cx="3467616"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下期表冊異動預告</a:t>
            </a:r>
          </a:p>
        </p:txBody>
      </p:sp>
      <p:sp>
        <p:nvSpPr>
          <p:cNvPr id="53" name="矩形 52"/>
          <p:cNvSpPr/>
          <p:nvPr/>
        </p:nvSpPr>
        <p:spPr>
          <a:xfrm>
            <a:off x="5232055" y="5476798"/>
            <a:ext cx="1826141" cy="584775"/>
          </a:xfrm>
          <a:prstGeom prst="rect">
            <a:avLst/>
          </a:prstGeom>
        </p:spPr>
        <p:txBody>
          <a:bodyPr wrap="none">
            <a:spAutoFit/>
          </a:bodyPr>
          <a:lstStyle/>
          <a:p>
            <a:pPr lvl="0"/>
            <a:r>
              <a:rPr lang="zh-TW" altLang="en-US" sz="3200" b="1" dirty="0">
                <a:latin typeface="微軟正黑體" panose="020B0604030504040204" pitchFamily="34" charset="-120"/>
                <a:ea typeface="微軟正黑體" panose="020B0604030504040204" pitchFamily="34" charset="-120"/>
              </a:rPr>
              <a:t>聯絡資訊</a:t>
            </a:r>
          </a:p>
        </p:txBody>
      </p:sp>
      <p:grpSp>
        <p:nvGrpSpPr>
          <p:cNvPr id="54" name="组合 36"/>
          <p:cNvGrpSpPr/>
          <p:nvPr/>
        </p:nvGrpSpPr>
        <p:grpSpPr>
          <a:xfrm>
            <a:off x="-935050" y="3825551"/>
            <a:ext cx="2913140" cy="3726090"/>
            <a:chOff x="996950" y="2262188"/>
            <a:chExt cx="434975" cy="696913"/>
          </a:xfrm>
          <a:solidFill>
            <a:schemeClr val="accent3">
              <a:lumMod val="40000"/>
              <a:lumOff val="60000"/>
            </a:schemeClr>
          </a:solidFill>
        </p:grpSpPr>
        <p:sp>
          <p:nvSpPr>
            <p:cNvPr id="5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31"/>
            <p:cNvSpPr>
              <a:spLocks noChangeArrowheads="1"/>
            </p:cNvSpPr>
            <p:nvPr/>
          </p:nvSpPr>
          <p:spPr bwMode="auto">
            <a:xfrm>
              <a:off x="1143000" y="2382838"/>
              <a:ext cx="9525" cy="11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45"/>
            <p:cNvSpPr>
              <a:spLocks noChangeArrowheads="1"/>
            </p:cNvSpPr>
            <p:nvPr/>
          </p:nvSpPr>
          <p:spPr bwMode="auto">
            <a:xfrm>
              <a:off x="1257300" y="2462213"/>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220019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chemeClr val="accent6">
                    <a:lumMod val="50000"/>
                  </a:schemeClr>
                </a:solidFill>
              </a:rPr>
              <a:t>表</a:t>
            </a:r>
            <a:r>
              <a:rPr lang="en-US" altLang="zh-TW" sz="3800" dirty="0">
                <a:solidFill>
                  <a:schemeClr val="accent6">
                    <a:lumMod val="50000"/>
                  </a:schemeClr>
                </a:solidFill>
              </a:rPr>
              <a:t>1-19 </a:t>
            </a:r>
            <a:r>
              <a:rPr lang="zh-TW" altLang="zh-TW" sz="3800" dirty="0">
                <a:solidFill>
                  <a:schemeClr val="accent6">
                    <a:lumMod val="50000"/>
                  </a:schemeClr>
                </a:solidFill>
              </a:rPr>
              <a:t>技專校院兼任教師不予再聘之理由統計表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兼任教師本學期不予再聘理由</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因</a:t>
            </a:r>
            <a:r>
              <a:rPr lang="zh-TW" altLang="zh-TW" sz="2400" b="1" dirty="0">
                <a:solidFill>
                  <a:srgbClr val="FF0000"/>
                </a:solidFill>
                <a:latin typeface="微軟正黑體" panose="020B0604030504040204" pitchFamily="34" charset="-120"/>
                <a:ea typeface="微軟正黑體" panose="020B0604030504040204" pitchFamily="34" charset="-120"/>
              </a:rPr>
              <a:t>學生選課人數未達開課</a:t>
            </a:r>
            <a:r>
              <a:rPr lang="zh-TW" altLang="zh-TW" sz="2400" b="1" dirty="0" smtClean="0">
                <a:solidFill>
                  <a:srgbClr val="FF0000"/>
                </a:solidFill>
                <a:latin typeface="微軟正黑體" panose="020B0604030504040204" pitchFamily="34" charset="-120"/>
                <a:ea typeface="微軟正黑體" panose="020B0604030504040204" pitchFamily="34" charset="-120"/>
              </a:rPr>
              <a:t>標準</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轉</a:t>
            </a:r>
            <a:r>
              <a:rPr lang="zh-TW" altLang="zh-TW" sz="2400" b="1" dirty="0">
                <a:solidFill>
                  <a:srgbClr val="FF0000"/>
                </a:solidFill>
                <a:latin typeface="微軟正黑體" panose="020B0604030504040204" pitchFamily="34" charset="-120"/>
                <a:ea typeface="微軟正黑體" panose="020B0604030504040204" pitchFamily="34" charset="-120"/>
              </a:rPr>
              <a:t>任其他單位專任</a:t>
            </a:r>
            <a:r>
              <a:rPr lang="zh-TW" altLang="zh-TW" sz="2400" b="1" dirty="0" smtClean="0">
                <a:solidFill>
                  <a:srgbClr val="FF0000"/>
                </a:solidFill>
                <a:latin typeface="微軟正黑體" panose="020B0604030504040204" pitchFamily="34" charset="-120"/>
                <a:ea typeface="微軟正黑體" panose="020B0604030504040204" pitchFamily="34" charset="-120"/>
              </a:rPr>
              <a:t>職務</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教師本職機關未同意</a:t>
            </a:r>
            <a:r>
              <a:rPr lang="zh-TW" altLang="zh-TW" sz="2400" b="1" dirty="0" smtClean="0">
                <a:solidFill>
                  <a:srgbClr val="FF0000"/>
                </a:solidFill>
                <a:latin typeface="微軟正黑體" panose="020B0604030504040204" pitchFamily="34" charset="-120"/>
                <a:ea typeface="微軟正黑體" panose="020B0604030504040204" pitchFamily="34" charset="-120"/>
              </a:rPr>
              <a:t>授課</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未能</a:t>
            </a:r>
            <a:r>
              <a:rPr lang="zh-TW" altLang="zh-TW" sz="2400" b="1" dirty="0">
                <a:solidFill>
                  <a:srgbClr val="FF0000"/>
                </a:solidFill>
                <a:latin typeface="微軟正黑體" panose="020B0604030504040204" pitchFamily="34" charset="-120"/>
                <a:ea typeface="微軟正黑體" panose="020B0604030504040204" pitchFamily="34" charset="-120"/>
              </a:rPr>
              <a:t>配合課程安排</a:t>
            </a:r>
            <a:r>
              <a:rPr lang="zh-TW" altLang="zh-TW" sz="2400" b="1" dirty="0" smtClean="0">
                <a:solidFill>
                  <a:srgbClr val="FF0000"/>
                </a:solidFill>
                <a:latin typeface="微軟正黑體" panose="020B0604030504040204" pitchFamily="34" charset="-120"/>
                <a:ea typeface="微軟正黑體" panose="020B0604030504040204" pitchFamily="34" charset="-120"/>
              </a:rPr>
              <a:t>時間</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教師個人健康</a:t>
            </a:r>
            <a:r>
              <a:rPr lang="zh-TW" altLang="zh-TW" sz="2400" b="1" dirty="0" smtClean="0">
                <a:solidFill>
                  <a:srgbClr val="FF0000"/>
                </a:solidFill>
                <a:latin typeface="微軟正黑體" panose="020B0604030504040204" pitchFamily="34" charset="-120"/>
                <a:ea typeface="微軟正黑體" panose="020B0604030504040204" pitchFamily="34" charset="-120"/>
              </a:rPr>
              <a:t>因素</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教師個人生涯</a:t>
            </a:r>
            <a:r>
              <a:rPr lang="zh-TW" altLang="zh-TW" sz="2400" b="1" dirty="0" smtClean="0">
                <a:solidFill>
                  <a:srgbClr val="FF0000"/>
                </a:solidFill>
                <a:latin typeface="微軟正黑體" panose="020B0604030504040204" pitchFamily="34" charset="-120"/>
                <a:ea typeface="微軟正黑體" panose="020B0604030504040204" pitchFamily="34" charset="-120"/>
              </a:rPr>
              <a:t>規劃</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經</a:t>
            </a:r>
            <a:r>
              <a:rPr lang="zh-TW" altLang="zh-TW" sz="2400" b="1" dirty="0">
                <a:solidFill>
                  <a:srgbClr val="FF0000"/>
                </a:solidFill>
                <a:latin typeface="微軟正黑體" panose="020B0604030504040204" pitchFamily="34" charset="-120"/>
                <a:ea typeface="微軟正黑體" panose="020B0604030504040204" pitchFamily="34" charset="-120"/>
              </a:rPr>
              <a:t>學校聘任程序審議後，未通過</a:t>
            </a:r>
            <a:r>
              <a:rPr lang="zh-TW" altLang="zh-TW" sz="2400" b="1" dirty="0" smtClean="0">
                <a:solidFill>
                  <a:srgbClr val="FF0000"/>
                </a:solidFill>
                <a:latin typeface="微軟正黑體" panose="020B0604030504040204" pitchFamily="34" charset="-120"/>
                <a:ea typeface="微軟正黑體" panose="020B0604030504040204" pitchFamily="34" charset="-120"/>
              </a:rPr>
              <a:t>聘任</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 </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需求增加選項</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474918549"/>
              </p:ext>
            </p:extLst>
          </p:nvPr>
        </p:nvGraphicFramePr>
        <p:xfrm>
          <a:off x="287241" y="1190171"/>
          <a:ext cx="11628532" cy="2749463"/>
        </p:xfrm>
        <a:graphic>
          <a:graphicData uri="http://schemas.openxmlformats.org/drawingml/2006/table">
            <a:tbl>
              <a:tblPr firstRow="1" firstCol="1" bandRow="1">
                <a:tableStyleId>{5940675A-B579-460E-94D1-54222C63F5DA}</a:tableStyleId>
              </a:tblPr>
              <a:tblGrid>
                <a:gridCol w="1338359">
                  <a:extLst>
                    <a:ext uri="{9D8B030D-6E8A-4147-A177-3AD203B41FA5}">
                      <a16:colId xmlns:a16="http://schemas.microsoft.com/office/drawing/2014/main" val="1168511844"/>
                    </a:ext>
                  </a:extLst>
                </a:gridCol>
                <a:gridCol w="1349829">
                  <a:extLst>
                    <a:ext uri="{9D8B030D-6E8A-4147-A177-3AD203B41FA5}">
                      <a16:colId xmlns:a16="http://schemas.microsoft.com/office/drawing/2014/main" val="2466854505"/>
                    </a:ext>
                  </a:extLst>
                </a:gridCol>
                <a:gridCol w="1320800">
                  <a:extLst>
                    <a:ext uri="{9D8B030D-6E8A-4147-A177-3AD203B41FA5}">
                      <a16:colId xmlns:a16="http://schemas.microsoft.com/office/drawing/2014/main" val="308965220"/>
                    </a:ext>
                  </a:extLst>
                </a:gridCol>
                <a:gridCol w="1683657">
                  <a:extLst>
                    <a:ext uri="{9D8B030D-6E8A-4147-A177-3AD203B41FA5}">
                      <a16:colId xmlns:a16="http://schemas.microsoft.com/office/drawing/2014/main" val="2281906889"/>
                    </a:ext>
                  </a:extLst>
                </a:gridCol>
                <a:gridCol w="1611085">
                  <a:extLst>
                    <a:ext uri="{9D8B030D-6E8A-4147-A177-3AD203B41FA5}">
                      <a16:colId xmlns:a16="http://schemas.microsoft.com/office/drawing/2014/main" val="2783570992"/>
                    </a:ext>
                  </a:extLst>
                </a:gridCol>
                <a:gridCol w="1422400">
                  <a:extLst>
                    <a:ext uri="{9D8B030D-6E8A-4147-A177-3AD203B41FA5}">
                      <a16:colId xmlns:a16="http://schemas.microsoft.com/office/drawing/2014/main" val="3405468986"/>
                    </a:ext>
                  </a:extLst>
                </a:gridCol>
                <a:gridCol w="1465943">
                  <a:extLst>
                    <a:ext uri="{9D8B030D-6E8A-4147-A177-3AD203B41FA5}">
                      <a16:colId xmlns:a16="http://schemas.microsoft.com/office/drawing/2014/main" val="3884858513"/>
                    </a:ext>
                  </a:extLst>
                </a:gridCol>
                <a:gridCol w="1436459">
                  <a:extLst>
                    <a:ext uri="{9D8B030D-6E8A-4147-A177-3AD203B41FA5}">
                      <a16:colId xmlns:a16="http://schemas.microsoft.com/office/drawing/2014/main" val="2582718277"/>
                    </a:ext>
                  </a:extLst>
                </a:gridCol>
              </a:tblGrid>
              <a:tr h="502085">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兼任教師本學期不予再聘之理由</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255855935"/>
                  </a:ext>
                </a:extLst>
              </a:tr>
              <a:tr h="2247378">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因學生選課人數未達開課標準</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轉任其他單位專任職務</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兼任教師本職機關未同意授課</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未能配合課程安排時間</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兼任教師個人健康因素</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兼任教師個人生涯規劃</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經學校聘任程序審議後，未通過聘任</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其他因素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6992655"/>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20</a:t>
            </a:fld>
            <a:endParaRPr lang="zh-TW" altLang="en-US" dirty="0"/>
          </a:p>
        </p:txBody>
      </p:sp>
    </p:spTree>
    <p:extLst>
      <p:ext uri="{BB962C8B-B14F-4D97-AF65-F5344CB8AC3E}">
        <p14:creationId xmlns:p14="http://schemas.microsoft.com/office/powerpoint/2010/main" val="17876940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chemeClr val="accent6">
                    <a:lumMod val="50000"/>
                  </a:schemeClr>
                </a:solidFill>
              </a:rPr>
              <a:t>表</a:t>
            </a:r>
            <a:r>
              <a:rPr lang="en-US" altLang="zh-TW" sz="3800" dirty="0">
                <a:solidFill>
                  <a:schemeClr val="accent6">
                    <a:lumMod val="50000"/>
                  </a:schemeClr>
                </a:solidFill>
              </a:rPr>
              <a:t>1-19 </a:t>
            </a:r>
            <a:r>
              <a:rPr lang="zh-TW" altLang="zh-TW" sz="3800" dirty="0">
                <a:solidFill>
                  <a:schemeClr val="accent6">
                    <a:lumMod val="50000"/>
                  </a:schemeClr>
                </a:solidFill>
              </a:rPr>
              <a:t>技專校院兼任教師不予再聘之理由統計表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其他因素</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其他因素：非屬上述原因者歸之；請敘明</a:t>
            </a:r>
            <a:r>
              <a:rPr lang="zh-TW" altLang="zh-TW" sz="2400" b="1" dirty="0">
                <a:solidFill>
                  <a:srgbClr val="FF0000"/>
                </a:solidFill>
                <a:latin typeface="微軟正黑體" panose="020B0604030504040204" pitchFamily="34" charset="-120"/>
                <a:ea typeface="微軟正黑體" panose="020B0604030504040204" pitchFamily="34" charset="-120"/>
              </a:rPr>
              <a:t>原因及人數（例如</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年齡達學校上限*</a:t>
            </a:r>
            <a:r>
              <a:rPr lang="en-US" altLang="zh-TW" sz="2400" b="1" dirty="0">
                <a:solidFill>
                  <a:srgbClr val="FF0000"/>
                </a:solidFill>
                <a:latin typeface="微軟正黑體" panose="020B0604030504040204" pitchFamily="34" charset="-120"/>
                <a:ea typeface="微軟正黑體" panose="020B0604030504040204" pitchFamily="34" charset="-120"/>
              </a:rPr>
              <a:t>1</a:t>
            </a:r>
            <a:r>
              <a:rPr lang="zh-TW" altLang="en-US" sz="2400" b="1" dirty="0">
                <a:solidFill>
                  <a:srgbClr val="FF0000"/>
                </a:solidFill>
                <a:latin typeface="微軟正黑體" panose="020B0604030504040204" pitchFamily="34" charset="-120"/>
                <a:ea typeface="微軟正黑體" panose="020B0604030504040204" pitchFamily="34" charset="-120"/>
              </a:rPr>
              <a:t>，短期客座教授*</a:t>
            </a:r>
            <a:r>
              <a:rPr lang="en-US" altLang="zh-TW" sz="2400" b="1" dirty="0" smtClean="0">
                <a:solidFill>
                  <a:srgbClr val="FF0000"/>
                </a:solidFill>
                <a:latin typeface="微軟正黑體" panose="020B0604030504040204" pitchFamily="34" charset="-120"/>
                <a:ea typeface="微軟正黑體" panose="020B0604030504040204" pitchFamily="34" charset="-120"/>
              </a:rPr>
              <a:t>2</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並以</a:t>
            </a:r>
            <a:r>
              <a:rPr lang="en-US" altLang="zh-TW" sz="2400" dirty="0">
                <a:latin typeface="微軟正黑體" panose="020B0604030504040204" pitchFamily="34" charset="-120"/>
                <a:ea typeface="微軟正黑體" panose="020B0604030504040204" pitchFamily="34" charset="-120"/>
              </a:rPr>
              <a:t>20</a:t>
            </a:r>
            <a:r>
              <a:rPr lang="zh-TW" altLang="zh-TW" sz="2400" dirty="0">
                <a:latin typeface="微軟正黑體" panose="020B0604030504040204" pitchFamily="34" charset="-120"/>
                <a:ea typeface="微軟正黑體" panose="020B0604030504040204" pitchFamily="34" charset="-120"/>
              </a:rPr>
              <a:t>字為限。</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如</a:t>
            </a:r>
            <a:r>
              <a:rPr lang="zh-TW" altLang="zh-TW" sz="2400" dirty="0">
                <a:latin typeface="微軟正黑體" panose="020B0604030504040204" pitchFamily="34" charset="-120"/>
                <a:ea typeface="微軟正黑體" panose="020B0604030504040204" pitchFamily="34" charset="-120"/>
              </a:rPr>
              <a:t>具雙重原因者，請擇一填寫。</a:t>
            </a: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848780796"/>
              </p:ext>
            </p:extLst>
          </p:nvPr>
        </p:nvGraphicFramePr>
        <p:xfrm>
          <a:off x="287241" y="1190171"/>
          <a:ext cx="11628532" cy="2749463"/>
        </p:xfrm>
        <a:graphic>
          <a:graphicData uri="http://schemas.openxmlformats.org/drawingml/2006/table">
            <a:tbl>
              <a:tblPr firstRow="1" firstCol="1" bandRow="1">
                <a:tableStyleId>{5940675A-B579-460E-94D1-54222C63F5DA}</a:tableStyleId>
              </a:tblPr>
              <a:tblGrid>
                <a:gridCol w="1338359">
                  <a:extLst>
                    <a:ext uri="{9D8B030D-6E8A-4147-A177-3AD203B41FA5}">
                      <a16:colId xmlns:a16="http://schemas.microsoft.com/office/drawing/2014/main" val="1168511844"/>
                    </a:ext>
                  </a:extLst>
                </a:gridCol>
                <a:gridCol w="1349829">
                  <a:extLst>
                    <a:ext uri="{9D8B030D-6E8A-4147-A177-3AD203B41FA5}">
                      <a16:colId xmlns:a16="http://schemas.microsoft.com/office/drawing/2014/main" val="2466854505"/>
                    </a:ext>
                  </a:extLst>
                </a:gridCol>
                <a:gridCol w="1320800">
                  <a:extLst>
                    <a:ext uri="{9D8B030D-6E8A-4147-A177-3AD203B41FA5}">
                      <a16:colId xmlns:a16="http://schemas.microsoft.com/office/drawing/2014/main" val="308965220"/>
                    </a:ext>
                  </a:extLst>
                </a:gridCol>
                <a:gridCol w="1683657">
                  <a:extLst>
                    <a:ext uri="{9D8B030D-6E8A-4147-A177-3AD203B41FA5}">
                      <a16:colId xmlns:a16="http://schemas.microsoft.com/office/drawing/2014/main" val="2281906889"/>
                    </a:ext>
                  </a:extLst>
                </a:gridCol>
                <a:gridCol w="1611085">
                  <a:extLst>
                    <a:ext uri="{9D8B030D-6E8A-4147-A177-3AD203B41FA5}">
                      <a16:colId xmlns:a16="http://schemas.microsoft.com/office/drawing/2014/main" val="2783570992"/>
                    </a:ext>
                  </a:extLst>
                </a:gridCol>
                <a:gridCol w="1422400">
                  <a:extLst>
                    <a:ext uri="{9D8B030D-6E8A-4147-A177-3AD203B41FA5}">
                      <a16:colId xmlns:a16="http://schemas.microsoft.com/office/drawing/2014/main" val="3405468986"/>
                    </a:ext>
                  </a:extLst>
                </a:gridCol>
                <a:gridCol w="1465943">
                  <a:extLst>
                    <a:ext uri="{9D8B030D-6E8A-4147-A177-3AD203B41FA5}">
                      <a16:colId xmlns:a16="http://schemas.microsoft.com/office/drawing/2014/main" val="3884858513"/>
                    </a:ext>
                  </a:extLst>
                </a:gridCol>
                <a:gridCol w="1436459">
                  <a:extLst>
                    <a:ext uri="{9D8B030D-6E8A-4147-A177-3AD203B41FA5}">
                      <a16:colId xmlns:a16="http://schemas.microsoft.com/office/drawing/2014/main" val="2582718277"/>
                    </a:ext>
                  </a:extLst>
                </a:gridCol>
              </a:tblGrid>
              <a:tr h="502085">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兼任教師本學期不予再聘之理由</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255855935"/>
                  </a:ext>
                </a:extLst>
              </a:tr>
              <a:tr h="2247378">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因學生選課人數未達開課標準</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轉任其他單位專任職務</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兼任教師本職機關未同意授課</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未能配合課程安排時間</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兼任教師個人健康因素</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兼任教師個人生涯規劃</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經學校聘任程序審議後，未通過聘任</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其他因素</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166992655"/>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21</a:t>
            </a:fld>
            <a:endParaRPr lang="zh-TW" altLang="en-US" dirty="0"/>
          </a:p>
        </p:txBody>
      </p:sp>
    </p:spTree>
    <p:extLst>
      <p:ext uri="{BB962C8B-B14F-4D97-AF65-F5344CB8AC3E}">
        <p14:creationId xmlns:p14="http://schemas.microsoft.com/office/powerpoint/2010/main" val="695080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2-1-2 </a:t>
            </a:r>
            <a:r>
              <a:rPr lang="zh-TW" altLang="zh-TW" sz="3800" dirty="0" smtClean="0">
                <a:solidFill>
                  <a:schemeClr val="accent6">
                    <a:lumMod val="50000"/>
                  </a:schemeClr>
                </a:solidFill>
              </a:rPr>
              <a:t>各種</a:t>
            </a:r>
            <a:r>
              <a:rPr lang="zh-TW" altLang="zh-TW" sz="3800" dirty="0">
                <a:solidFill>
                  <a:schemeClr val="accent6">
                    <a:lumMod val="50000"/>
                  </a:schemeClr>
                </a:solidFill>
              </a:rPr>
              <a:t>招生管道外加名額資料表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4</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123658"/>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 </a:t>
            </a:r>
            <a:r>
              <a:rPr lang="zh-TW" altLang="en-US" sz="2400" b="1" dirty="0">
                <a:solidFill>
                  <a:srgbClr val="FF0000"/>
                </a:solidFill>
                <a:latin typeface="微軟正黑體" panose="020B0604030504040204" pitchFamily="34" charset="-120"/>
                <a:ea typeface="微軟正黑體" panose="020B0604030504040204" pitchFamily="34" charset="-120"/>
              </a:rPr>
              <a:t>教育部核准增額錄取公文日期</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字號</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請填報教育部</a:t>
            </a:r>
            <a:r>
              <a:rPr lang="zh-TW" altLang="zh-TW" sz="2400" b="1" dirty="0">
                <a:solidFill>
                  <a:srgbClr val="FF0000"/>
                </a:solidFill>
                <a:latin typeface="微軟正黑體" panose="020B0604030504040204" pitchFamily="34" charset="-120"/>
                <a:ea typeface="微軟正黑體" panose="020B0604030504040204" pitchFamily="34" charset="-120"/>
              </a:rPr>
              <a:t>核准增額錄取之公文日期及公文字號。</a:t>
            </a: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公文日期請填寫</a:t>
            </a:r>
            <a:r>
              <a:rPr lang="zh-TW" altLang="en-US" sz="2400" dirty="0">
                <a:latin typeface="微軟正黑體" panose="020B0604030504040204" pitchFamily="34" charset="-120"/>
                <a:ea typeface="微軟正黑體" panose="020B0604030504040204" pitchFamily="34" charset="-120"/>
              </a:rPr>
              <a:t>西元</a:t>
            </a:r>
            <a:r>
              <a:rPr lang="zh-TW" altLang="zh-TW" sz="2400" dirty="0">
                <a:latin typeface="微軟正黑體" panose="020B0604030504040204" pitchFamily="34" charset="-120"/>
                <a:ea typeface="微軟正黑體" panose="020B0604030504040204" pitchFamily="34" charset="-120"/>
              </a:rPr>
              <a:t>年月日</a:t>
            </a:r>
            <a:r>
              <a:rPr lang="en-US" altLang="zh-TW" sz="2400" dirty="0">
                <a:latin typeface="微軟正黑體" panose="020B0604030504040204" pitchFamily="34" charset="-120"/>
                <a:ea typeface="微軟正黑體" panose="020B0604030504040204" pitchFamily="34" charset="-120"/>
              </a:rPr>
              <a:t>(YYYY/MM/DD)</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a:t>
            </a:r>
            <a:r>
              <a:rPr lang="zh-TW" altLang="zh-TW" dirty="0">
                <a:latin typeface="微軟正黑體" panose="020B0604030504040204" pitchFamily="34" charset="-120"/>
                <a:ea typeface="微軟正黑體" panose="020B0604030504040204" pitchFamily="34" charset="-120"/>
              </a:rPr>
              <a:t>因應「</a:t>
            </a:r>
            <a:r>
              <a:rPr lang="zh-TW" altLang="en-US" dirty="0">
                <a:latin typeface="微軟正黑體" panose="020B0604030504040204" pitchFamily="34" charset="-120"/>
                <a:ea typeface="微軟正黑體" panose="020B0604030504040204" pitchFamily="34" charset="-120"/>
              </a:rPr>
              <a:t>教育部技職司</a:t>
            </a:r>
            <a:r>
              <a:rPr lang="zh-TW" altLang="zh-TW" dirty="0">
                <a:latin typeface="微軟正黑體" panose="020B0604030504040204" pitchFamily="34" charset="-120"/>
                <a:ea typeface="微軟正黑體" panose="020B0604030504040204" pitchFamily="34" charset="-120"/>
              </a:rPr>
              <a:t>」需求</a:t>
            </a:r>
            <a:r>
              <a:rPr lang="zh-TW" altLang="en-US" dirty="0" smtClean="0">
                <a:latin typeface="微軟正黑體" panose="020B0604030504040204" pitchFamily="34" charset="-120"/>
                <a:ea typeface="微軟正黑體" panose="020B0604030504040204" pitchFamily="34" charset="-120"/>
              </a:rPr>
              <a:t>新增欄位</a:t>
            </a:r>
            <a:r>
              <a:rPr lang="zh-TW" altLang="zh-TW" dirty="0">
                <a:latin typeface="微軟正黑體" panose="020B0604030504040204" pitchFamily="34" charset="-120"/>
                <a:ea typeface="微軟正黑體" panose="020B0604030504040204" pitchFamily="34" charset="-120"/>
              </a:rPr>
              <a:t>】</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7" name="表格 6"/>
          <p:cNvGraphicFramePr>
            <a:graphicFrameLocks noGrp="1"/>
          </p:cNvGraphicFramePr>
          <p:nvPr>
            <p:extLst>
              <p:ext uri="{D42A27DB-BD31-4B8C-83A1-F6EECF244321}">
                <p14:modId xmlns:p14="http://schemas.microsoft.com/office/powerpoint/2010/main" val="4242733052"/>
              </p:ext>
            </p:extLst>
          </p:nvPr>
        </p:nvGraphicFramePr>
        <p:xfrm>
          <a:off x="287246" y="1193641"/>
          <a:ext cx="11599952" cy="2745993"/>
        </p:xfrm>
        <a:graphic>
          <a:graphicData uri="http://schemas.openxmlformats.org/drawingml/2006/table">
            <a:tbl>
              <a:tblPr firstRow="1" firstCol="1" bandRow="1">
                <a:tableStyleId>{5940675A-B579-460E-94D1-54222C63F5DA}</a:tableStyleId>
              </a:tblPr>
              <a:tblGrid>
                <a:gridCol w="665254">
                  <a:extLst>
                    <a:ext uri="{9D8B030D-6E8A-4147-A177-3AD203B41FA5}">
                      <a16:colId xmlns:a16="http://schemas.microsoft.com/office/drawing/2014/main" val="4250769737"/>
                    </a:ext>
                  </a:extLst>
                </a:gridCol>
                <a:gridCol w="819150">
                  <a:extLst>
                    <a:ext uri="{9D8B030D-6E8A-4147-A177-3AD203B41FA5}">
                      <a16:colId xmlns:a16="http://schemas.microsoft.com/office/drawing/2014/main" val="222346776"/>
                    </a:ext>
                  </a:extLst>
                </a:gridCol>
                <a:gridCol w="838200">
                  <a:extLst>
                    <a:ext uri="{9D8B030D-6E8A-4147-A177-3AD203B41FA5}">
                      <a16:colId xmlns:a16="http://schemas.microsoft.com/office/drawing/2014/main" val="19987401"/>
                    </a:ext>
                  </a:extLst>
                </a:gridCol>
                <a:gridCol w="1504950">
                  <a:extLst>
                    <a:ext uri="{9D8B030D-6E8A-4147-A177-3AD203B41FA5}">
                      <a16:colId xmlns:a16="http://schemas.microsoft.com/office/drawing/2014/main" val="2765208965"/>
                    </a:ext>
                  </a:extLst>
                </a:gridCol>
                <a:gridCol w="2152650">
                  <a:extLst>
                    <a:ext uri="{9D8B030D-6E8A-4147-A177-3AD203B41FA5}">
                      <a16:colId xmlns:a16="http://schemas.microsoft.com/office/drawing/2014/main" val="3388428944"/>
                    </a:ext>
                  </a:extLst>
                </a:gridCol>
                <a:gridCol w="838200">
                  <a:extLst>
                    <a:ext uri="{9D8B030D-6E8A-4147-A177-3AD203B41FA5}">
                      <a16:colId xmlns:a16="http://schemas.microsoft.com/office/drawing/2014/main" val="2038152169"/>
                    </a:ext>
                  </a:extLst>
                </a:gridCol>
                <a:gridCol w="723900">
                  <a:extLst>
                    <a:ext uri="{9D8B030D-6E8A-4147-A177-3AD203B41FA5}">
                      <a16:colId xmlns:a16="http://schemas.microsoft.com/office/drawing/2014/main" val="2334438322"/>
                    </a:ext>
                  </a:extLst>
                </a:gridCol>
                <a:gridCol w="800100">
                  <a:extLst>
                    <a:ext uri="{9D8B030D-6E8A-4147-A177-3AD203B41FA5}">
                      <a16:colId xmlns:a16="http://schemas.microsoft.com/office/drawing/2014/main" val="2001551882"/>
                    </a:ext>
                  </a:extLst>
                </a:gridCol>
                <a:gridCol w="781050">
                  <a:extLst>
                    <a:ext uri="{9D8B030D-6E8A-4147-A177-3AD203B41FA5}">
                      <a16:colId xmlns:a16="http://schemas.microsoft.com/office/drawing/2014/main" val="262892323"/>
                    </a:ext>
                  </a:extLst>
                </a:gridCol>
                <a:gridCol w="1257300">
                  <a:extLst>
                    <a:ext uri="{9D8B030D-6E8A-4147-A177-3AD203B41FA5}">
                      <a16:colId xmlns:a16="http://schemas.microsoft.com/office/drawing/2014/main" val="2308153776"/>
                    </a:ext>
                  </a:extLst>
                </a:gridCol>
                <a:gridCol w="1219198">
                  <a:extLst>
                    <a:ext uri="{9D8B030D-6E8A-4147-A177-3AD203B41FA5}">
                      <a16:colId xmlns:a16="http://schemas.microsoft.com/office/drawing/2014/main" val="1531600938"/>
                    </a:ext>
                  </a:extLst>
                </a:gridCol>
              </a:tblGrid>
              <a:tr h="795167">
                <a:tc rowSpan="3">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系</a:t>
                      </a:r>
                      <a:r>
                        <a:rPr lang="zh-TW" sz="1800" kern="100" dirty="0">
                          <a:effectLst/>
                          <a:latin typeface="微軟正黑體" panose="020B0604030504040204" pitchFamily="34" charset="-120"/>
                          <a:ea typeface="微軟正黑體" panose="020B0604030504040204" pitchFamily="34" charset="-120"/>
                        </a:rPr>
                        <a:t>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招生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方式</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特種生身分</a:t>
                      </a:r>
                      <a:r>
                        <a:rPr lang="zh-TW" sz="1800" kern="100" dirty="0" smtClean="0">
                          <a:effectLst/>
                          <a:latin typeface="微軟正黑體" panose="020B0604030504040204" pitchFamily="34" charset="-120"/>
                          <a:ea typeface="微軟正黑體" panose="020B0604030504040204" pitchFamily="34" charset="-120"/>
                        </a:rPr>
                        <a:t>別</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核定外加名額</a:t>
                      </a:r>
                    </a:p>
                    <a:p>
                      <a:pPr algn="ctr">
                        <a:spcAft>
                          <a:spcPts val="0"/>
                        </a:spcAft>
                      </a:pP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含依法令外加名額</a:t>
                      </a:r>
                      <a:r>
                        <a:rPr lang="en-US" sz="1800" kern="100">
                          <a:effectLst/>
                          <a:latin typeface="微軟正黑體" panose="020B0604030504040204" pitchFamily="34" charset="-120"/>
                          <a:ea typeface="微軟正黑體" panose="020B0604030504040204" pitchFamily="34" charset="-120"/>
                        </a:rPr>
                        <a:t>)</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grid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實際註冊人數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增額錄取</a:t>
                      </a:r>
                    </a:p>
                    <a:p>
                      <a:pPr algn="ctr">
                        <a:spcAft>
                          <a:spcPts val="0"/>
                        </a:spcAft>
                      </a:pPr>
                      <a:r>
                        <a:rPr lang="zh-TW" sz="1800" kern="100" dirty="0">
                          <a:effectLst/>
                          <a:latin typeface="微軟正黑體" panose="020B0604030504040204" pitchFamily="34" charset="-120"/>
                          <a:ea typeface="微軟正黑體" panose="020B0604030504040204" pitchFamily="34" charset="-120"/>
                        </a:rPr>
                        <a:t>實際註冊人數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gridSpan="2">
                  <a:txBody>
                    <a:bodyPr/>
                    <a:lstStyle/>
                    <a:p>
                      <a:pPr marL="0" algn="ctr" defTabSz="914400" rtl="0" eaLnBrk="1" latinLnBrk="0" hangingPunct="1">
                        <a:spcAft>
                          <a:spcPts val="0"/>
                        </a:spcAft>
                      </a:pPr>
                      <a:r>
                        <a:rPr lang="zh-TW" sz="1800" kern="100" dirty="0">
                          <a:effectLst/>
                          <a:latin typeface="微軟正黑體" panose="020B0604030504040204" pitchFamily="34" charset="-120"/>
                          <a:ea typeface="微軟正黑體" panose="020B0604030504040204" pitchFamily="34" charset="-120"/>
                        </a:rPr>
                        <a:t>教育部核准增額錄取</a:t>
                      </a:r>
                      <a:endParaRPr lang="zh-TW"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val="770624646"/>
                  </a:ext>
                </a:extLst>
              </a:tr>
              <a:tr h="130130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公文</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日期</a:t>
                      </a: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公文</a:t>
                      </a: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rPr>
                        <a:t>字號</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735383852"/>
                  </a:ext>
                </a:extLst>
              </a:tr>
              <a:tr h="64952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v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B w="38100" cap="flat" cmpd="sng" algn="ctr">
                      <a:solidFill>
                        <a:schemeClr val="tx1"/>
                      </a:solidFill>
                      <a:prstDash val="solid"/>
                      <a:round/>
                      <a:headEnd type="none" w="med" len="med"/>
                      <a:tailEnd type="none" w="med" len="med"/>
                    </a:lnB>
                  </a:tcPr>
                </a:tc>
                <a:tc v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2981903"/>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22</a:t>
            </a:fld>
            <a:endParaRPr lang="zh-TW" altLang="en-US" dirty="0"/>
          </a:p>
        </p:txBody>
      </p:sp>
    </p:spTree>
    <p:extLst>
      <p:ext uri="{BB962C8B-B14F-4D97-AF65-F5344CB8AC3E}">
        <p14:creationId xmlns:p14="http://schemas.microsoft.com/office/powerpoint/2010/main" val="39813100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smtClean="0">
                <a:solidFill>
                  <a:schemeClr val="accent6">
                    <a:lumMod val="50000"/>
                  </a:schemeClr>
                </a:solidFill>
              </a:rPr>
              <a:t>表</a:t>
            </a:r>
            <a:r>
              <a:rPr lang="en-US" altLang="zh-TW" sz="3800" dirty="0">
                <a:solidFill>
                  <a:schemeClr val="accent6">
                    <a:lumMod val="50000"/>
                  </a:schemeClr>
                </a:solidFill>
              </a:rPr>
              <a:t>3-1 </a:t>
            </a:r>
            <a:r>
              <a:rPr lang="zh-TW" altLang="zh-TW" sz="3800" dirty="0">
                <a:solidFill>
                  <a:schemeClr val="accent6">
                    <a:lumMod val="50000"/>
                  </a:schemeClr>
                </a:solidFill>
              </a:rPr>
              <a:t>新生入學的畢業學分結構統計表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5</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492990"/>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畢業習實學分數</a:t>
            </a:r>
            <a:r>
              <a:rPr lang="en-US"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校內選修、校外選修</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lvl="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請</a:t>
            </a:r>
            <a:r>
              <a:rPr lang="zh-TW" altLang="zh-TW" sz="2400" dirty="0">
                <a:latin typeface="微軟正黑體" panose="020B0604030504040204" pitchFamily="34" charset="-120"/>
                <a:ea typeface="微軟正黑體" panose="020B0604030504040204" pitchFamily="34" charset="-120"/>
              </a:rPr>
              <a:t>填報系所規劃新生於入學時之畢業實習學分數，包括校內、校外之必修及</a:t>
            </a:r>
            <a:r>
              <a:rPr lang="zh-TW" altLang="zh-TW" sz="2400" b="1" dirty="0">
                <a:solidFill>
                  <a:srgbClr val="FF0000"/>
                </a:solidFill>
                <a:latin typeface="微軟正黑體" panose="020B0604030504040204" pitchFamily="34" charset="-120"/>
                <a:ea typeface="微軟正黑體" panose="020B0604030504040204" pitchFamily="34" charset="-120"/>
              </a:rPr>
              <a:t>選修</a:t>
            </a:r>
            <a:r>
              <a:rPr lang="zh-TW" altLang="zh-TW" sz="2400" dirty="0">
                <a:latin typeface="微軟正黑體" panose="020B0604030504040204" pitchFamily="34" charset="-120"/>
                <a:ea typeface="微軟正黑體" panose="020B0604030504040204" pitchFamily="34" charset="-120"/>
              </a:rPr>
              <a:t>學分。</a:t>
            </a:r>
          </a:p>
          <a:p>
            <a:pPr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畢業</a:t>
            </a:r>
            <a:r>
              <a:rPr lang="zh-TW" altLang="zh-TW" sz="2400" dirty="0">
                <a:latin typeface="微軟正黑體" panose="020B0604030504040204" pitchFamily="34" charset="-120"/>
                <a:ea typeface="微軟正黑體" panose="020B0604030504040204" pitchFamily="34" charset="-120"/>
              </a:rPr>
              <a:t>實習學分：實習課程結束所得之學分，且採計為畢業學分者。</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zh-TW" dirty="0">
                <a:latin typeface="微軟正黑體" panose="020B0604030504040204" pitchFamily="34" charset="-120"/>
                <a:ea typeface="微軟正黑體" panose="020B0604030504040204" pitchFamily="34" charset="-120"/>
              </a:rPr>
              <a:t>「大專院校校務資訊公開平台」</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384697410"/>
              </p:ext>
            </p:extLst>
          </p:nvPr>
        </p:nvGraphicFramePr>
        <p:xfrm>
          <a:off x="287246" y="1195036"/>
          <a:ext cx="11628528" cy="2672113"/>
        </p:xfrm>
        <a:graphic>
          <a:graphicData uri="http://schemas.openxmlformats.org/drawingml/2006/table">
            <a:tbl>
              <a:tblPr>
                <a:tableStyleId>{5940675A-B579-460E-94D1-54222C63F5DA}</a:tableStyleId>
              </a:tblPr>
              <a:tblGrid>
                <a:gridCol w="989104">
                  <a:extLst>
                    <a:ext uri="{9D8B030D-6E8A-4147-A177-3AD203B41FA5}">
                      <a16:colId xmlns:a16="http://schemas.microsoft.com/office/drawing/2014/main" val="3774274089"/>
                    </a:ext>
                  </a:extLst>
                </a:gridCol>
                <a:gridCol w="857250">
                  <a:extLst>
                    <a:ext uri="{9D8B030D-6E8A-4147-A177-3AD203B41FA5}">
                      <a16:colId xmlns:a16="http://schemas.microsoft.com/office/drawing/2014/main" val="174636483"/>
                    </a:ext>
                  </a:extLst>
                </a:gridCol>
                <a:gridCol w="914400">
                  <a:extLst>
                    <a:ext uri="{9D8B030D-6E8A-4147-A177-3AD203B41FA5}">
                      <a16:colId xmlns:a16="http://schemas.microsoft.com/office/drawing/2014/main" val="2018005848"/>
                    </a:ext>
                  </a:extLst>
                </a:gridCol>
                <a:gridCol w="838200">
                  <a:extLst>
                    <a:ext uri="{9D8B030D-6E8A-4147-A177-3AD203B41FA5}">
                      <a16:colId xmlns:a16="http://schemas.microsoft.com/office/drawing/2014/main" val="3053594421"/>
                    </a:ext>
                  </a:extLst>
                </a:gridCol>
                <a:gridCol w="933450">
                  <a:extLst>
                    <a:ext uri="{9D8B030D-6E8A-4147-A177-3AD203B41FA5}">
                      <a16:colId xmlns:a16="http://schemas.microsoft.com/office/drawing/2014/main" val="5634559"/>
                    </a:ext>
                  </a:extLst>
                </a:gridCol>
                <a:gridCol w="1200150">
                  <a:extLst>
                    <a:ext uri="{9D8B030D-6E8A-4147-A177-3AD203B41FA5}">
                      <a16:colId xmlns:a16="http://schemas.microsoft.com/office/drawing/2014/main" val="1858979657"/>
                    </a:ext>
                  </a:extLst>
                </a:gridCol>
                <a:gridCol w="1143000">
                  <a:extLst>
                    <a:ext uri="{9D8B030D-6E8A-4147-A177-3AD203B41FA5}">
                      <a16:colId xmlns:a16="http://schemas.microsoft.com/office/drawing/2014/main" val="263630190"/>
                    </a:ext>
                  </a:extLst>
                </a:gridCol>
                <a:gridCol w="1123950">
                  <a:extLst>
                    <a:ext uri="{9D8B030D-6E8A-4147-A177-3AD203B41FA5}">
                      <a16:colId xmlns:a16="http://schemas.microsoft.com/office/drawing/2014/main" val="2250925778"/>
                    </a:ext>
                  </a:extLst>
                </a:gridCol>
                <a:gridCol w="971550">
                  <a:extLst>
                    <a:ext uri="{9D8B030D-6E8A-4147-A177-3AD203B41FA5}">
                      <a16:colId xmlns:a16="http://schemas.microsoft.com/office/drawing/2014/main" val="3360270284"/>
                    </a:ext>
                  </a:extLst>
                </a:gridCol>
                <a:gridCol w="990600">
                  <a:extLst>
                    <a:ext uri="{9D8B030D-6E8A-4147-A177-3AD203B41FA5}">
                      <a16:colId xmlns:a16="http://schemas.microsoft.com/office/drawing/2014/main" val="726002943"/>
                    </a:ext>
                  </a:extLst>
                </a:gridCol>
                <a:gridCol w="1104900">
                  <a:extLst>
                    <a:ext uri="{9D8B030D-6E8A-4147-A177-3AD203B41FA5}">
                      <a16:colId xmlns:a16="http://schemas.microsoft.com/office/drawing/2014/main" val="900323084"/>
                    </a:ext>
                  </a:extLst>
                </a:gridCol>
                <a:gridCol w="561974">
                  <a:extLst>
                    <a:ext uri="{9D8B030D-6E8A-4147-A177-3AD203B41FA5}">
                      <a16:colId xmlns:a16="http://schemas.microsoft.com/office/drawing/2014/main" val="2151097538"/>
                    </a:ext>
                  </a:extLst>
                </a:gridCol>
              </a:tblGrid>
              <a:tr h="890704">
                <a:tc rowSpan="2">
                  <a:txBody>
                    <a:bodyPr/>
                    <a:lstStyle/>
                    <a:p>
                      <a:pPr algn="ctr">
                        <a:lnSpc>
                          <a:spcPts val="1800"/>
                        </a:lnSpc>
                        <a:spcBef>
                          <a:spcPts val="600"/>
                        </a:spcBef>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pPr algn="ctr">
                        <a:lnSpc>
                          <a:spcPts val="1800"/>
                        </a:lnSpc>
                        <a:spcBef>
                          <a:spcPts val="600"/>
                        </a:spcBef>
                        <a:spcAft>
                          <a:spcPts val="0"/>
                        </a:spcAft>
                      </a:pPr>
                      <a:r>
                        <a:rPr lang="zh-TW" sz="1800" kern="100">
                          <a:effectLst/>
                          <a:latin typeface="微軟正黑體" panose="020B0604030504040204" pitchFamily="34" charset="-120"/>
                          <a:ea typeface="微軟正黑體" panose="020B0604030504040204" pitchFamily="34" charset="-120"/>
                        </a:rPr>
                        <a:t>系所</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pPr algn="ctr">
                        <a:lnSpc>
                          <a:spcPts val="1800"/>
                        </a:lnSpc>
                        <a:spcBef>
                          <a:spcPts val="600"/>
                        </a:spcBef>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畢業專業學分數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畢業通識</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共同學分數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4">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畢業實習學分數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1800"/>
                        </a:lnSpc>
                        <a:spcAft>
                          <a:spcPts val="0"/>
                        </a:spcAft>
                      </a:pPr>
                      <a:r>
                        <a:rPr lang="zh-TW" sz="1800" kern="100" dirty="0" smtClean="0">
                          <a:effectLst/>
                          <a:latin typeface="微軟正黑體" panose="020B0604030504040204" pitchFamily="34" charset="-120"/>
                          <a:ea typeface="微軟正黑體" panose="020B0604030504040204" pitchFamily="34" charset="-120"/>
                        </a:rPr>
                        <a:t>其他畢業</a:t>
                      </a:r>
                    </a:p>
                    <a:p>
                      <a:pPr algn="ctr">
                        <a:lnSpc>
                          <a:spcPts val="1800"/>
                        </a:lnSpc>
                        <a:spcAft>
                          <a:spcPts val="0"/>
                        </a:spcAft>
                      </a:pPr>
                      <a:r>
                        <a:rPr lang="zh-TW" sz="1800" kern="100" dirty="0" smtClean="0">
                          <a:effectLst/>
                          <a:latin typeface="微軟正黑體" panose="020B0604030504040204" pitchFamily="34" charset="-120"/>
                          <a:ea typeface="微軟正黑體" panose="020B0604030504040204" pitchFamily="34" charset="-120"/>
                        </a:rPr>
                        <a:t>學分數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5037333"/>
                  </a:ext>
                </a:extLst>
              </a:tr>
              <a:tr h="17814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選修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選修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校內必修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校內選修</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1800"/>
                        </a:lnSpc>
                        <a:spcAft>
                          <a:spcPts val="0"/>
                        </a:spcAft>
                      </a:pPr>
                      <a:r>
                        <a:rPr lang="zh-TW" sz="1800" kern="100" dirty="0">
                          <a:effectLst/>
                          <a:latin typeface="微軟正黑體" panose="020B0604030504040204" pitchFamily="34" charset="-120"/>
                          <a:ea typeface="微軟正黑體" panose="020B0604030504040204" pitchFamily="34" charset="-120"/>
                        </a:rPr>
                        <a:t>校外必修</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altLang="zh-TW" sz="1800" b="1" kern="100" dirty="0" smtClean="0">
                          <a:solidFill>
                            <a:srgbClr val="FF0000"/>
                          </a:solidFill>
                          <a:effectLst/>
                          <a:latin typeface="微軟正黑體" panose="020B0604030504040204" pitchFamily="34" charset="-120"/>
                          <a:ea typeface="微軟正黑體" panose="020B0604030504040204" pitchFamily="34" charset="-120"/>
                        </a:rPr>
                        <a:t>校</a:t>
                      </a: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rPr>
                        <a:t>外</a:t>
                      </a:r>
                      <a:r>
                        <a:rPr lang="zh-TW" altLang="zh-TW" sz="1800" b="1" kern="100" dirty="0" smtClean="0">
                          <a:solidFill>
                            <a:srgbClr val="FF0000"/>
                          </a:solidFill>
                          <a:effectLst/>
                          <a:latin typeface="微軟正黑體" panose="020B0604030504040204" pitchFamily="34" charset="-120"/>
                          <a:ea typeface="微軟正黑體" panose="020B0604030504040204" pitchFamily="34" charset="-120"/>
                        </a:rPr>
                        <a:t>選修</a:t>
                      </a:r>
                      <a:endParaRPr lang="zh-TW" alt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extLst>
                  <a:ext uri="{0D108BD9-81ED-4DB2-BD59-A6C34878D82A}">
                    <a16:rowId xmlns:a16="http://schemas.microsoft.com/office/drawing/2014/main" val="342114706"/>
                  </a:ext>
                </a:extLst>
              </a:tr>
            </a:tbl>
          </a:graphicData>
        </a:graphic>
      </p:graphicFrame>
      <p:sp>
        <p:nvSpPr>
          <p:cNvPr id="6" name="投影片編號版面配置區 5"/>
          <p:cNvSpPr>
            <a:spLocks noGrp="1"/>
          </p:cNvSpPr>
          <p:nvPr>
            <p:ph type="sldNum" sz="quarter" idx="4"/>
          </p:nvPr>
        </p:nvSpPr>
        <p:spPr/>
        <p:txBody>
          <a:bodyPr/>
          <a:lstStyle/>
          <a:p>
            <a:fld id="{BA36ACD9-F410-4E0C-AA39-2C3CA9F8E6F8}" type="slidenum">
              <a:rPr lang="zh-TW" altLang="en-US" smtClean="0"/>
              <a:t>23</a:t>
            </a:fld>
            <a:endParaRPr lang="zh-TW" altLang="en-US" dirty="0"/>
          </a:p>
        </p:txBody>
      </p:sp>
    </p:spTree>
    <p:extLst>
      <p:ext uri="{BB962C8B-B14F-4D97-AF65-F5344CB8AC3E}">
        <p14:creationId xmlns:p14="http://schemas.microsoft.com/office/powerpoint/2010/main" val="3444364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rgbClr val="FF0000"/>
                </a:solidFill>
              </a:rPr>
              <a:t>刪除</a:t>
            </a:r>
            <a:r>
              <a:rPr lang="zh-TW" altLang="zh-TW" sz="3800" dirty="0" smtClean="0">
                <a:solidFill>
                  <a:schemeClr val="accent6">
                    <a:lumMod val="50000"/>
                  </a:schemeClr>
                </a:solidFill>
              </a:rPr>
              <a:t>表</a:t>
            </a:r>
            <a:r>
              <a:rPr lang="en-US" altLang="zh-TW" sz="3800" dirty="0" smtClean="0">
                <a:solidFill>
                  <a:schemeClr val="accent6">
                    <a:lumMod val="50000"/>
                  </a:schemeClr>
                </a:solidFill>
              </a:rPr>
              <a:t>3-6 </a:t>
            </a:r>
            <a:r>
              <a:rPr lang="zh-TW" altLang="zh-TW" sz="3800" dirty="0">
                <a:solidFill>
                  <a:schemeClr val="accent6">
                    <a:lumMod val="50000"/>
                  </a:schemeClr>
                </a:solidFill>
              </a:rPr>
              <a:t>系科本位資料表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2143331937"/>
              </p:ext>
            </p:extLst>
          </p:nvPr>
        </p:nvGraphicFramePr>
        <p:xfrm>
          <a:off x="287247" y="1113724"/>
          <a:ext cx="11628528" cy="5210876"/>
        </p:xfrm>
        <a:graphic>
          <a:graphicData uri="http://schemas.openxmlformats.org/drawingml/2006/table">
            <a:tbl>
              <a:tblPr firstRow="1" firstCol="1" lastRow="1" lastCol="1" bandRow="1" bandCol="1">
                <a:tableStyleId>{5940675A-B579-460E-94D1-54222C63F5DA}</a:tableStyleId>
              </a:tblPr>
              <a:tblGrid>
                <a:gridCol w="1193097">
                  <a:extLst>
                    <a:ext uri="{9D8B030D-6E8A-4147-A177-3AD203B41FA5}">
                      <a16:colId xmlns:a16="http://schemas.microsoft.com/office/drawing/2014/main" val="1661603473"/>
                    </a:ext>
                  </a:extLst>
                </a:gridCol>
                <a:gridCol w="796192">
                  <a:extLst>
                    <a:ext uri="{9D8B030D-6E8A-4147-A177-3AD203B41FA5}">
                      <a16:colId xmlns:a16="http://schemas.microsoft.com/office/drawing/2014/main" val="336263684"/>
                    </a:ext>
                  </a:extLst>
                </a:gridCol>
                <a:gridCol w="823181">
                  <a:extLst>
                    <a:ext uri="{9D8B030D-6E8A-4147-A177-3AD203B41FA5}">
                      <a16:colId xmlns:a16="http://schemas.microsoft.com/office/drawing/2014/main" val="510469883"/>
                    </a:ext>
                  </a:extLst>
                </a:gridCol>
                <a:gridCol w="938284">
                  <a:extLst>
                    <a:ext uri="{9D8B030D-6E8A-4147-A177-3AD203B41FA5}">
                      <a16:colId xmlns:a16="http://schemas.microsoft.com/office/drawing/2014/main" val="3275582398"/>
                    </a:ext>
                  </a:extLst>
                </a:gridCol>
                <a:gridCol w="1863867">
                  <a:extLst>
                    <a:ext uri="{9D8B030D-6E8A-4147-A177-3AD203B41FA5}">
                      <a16:colId xmlns:a16="http://schemas.microsoft.com/office/drawing/2014/main" val="839541661"/>
                    </a:ext>
                  </a:extLst>
                </a:gridCol>
                <a:gridCol w="2432235">
                  <a:extLst>
                    <a:ext uri="{9D8B030D-6E8A-4147-A177-3AD203B41FA5}">
                      <a16:colId xmlns:a16="http://schemas.microsoft.com/office/drawing/2014/main" val="2727928281"/>
                    </a:ext>
                  </a:extLst>
                </a:gridCol>
                <a:gridCol w="1684465">
                  <a:extLst>
                    <a:ext uri="{9D8B030D-6E8A-4147-A177-3AD203B41FA5}">
                      <a16:colId xmlns:a16="http://schemas.microsoft.com/office/drawing/2014/main" val="2198585300"/>
                    </a:ext>
                  </a:extLst>
                </a:gridCol>
                <a:gridCol w="1897207">
                  <a:extLst>
                    <a:ext uri="{9D8B030D-6E8A-4147-A177-3AD203B41FA5}">
                      <a16:colId xmlns:a16="http://schemas.microsoft.com/office/drawing/2014/main" val="3105069787"/>
                    </a:ext>
                  </a:extLst>
                </a:gridCol>
              </a:tblGrid>
              <a:tr h="5210876">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學院</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系所</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學制</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課程模組名稱</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參與課程小組之</a:t>
                      </a:r>
                    </a:p>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業界人員姓名</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a:t>
                      </a:r>
                    </a:p>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任職單位</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業界人員職稱</a:t>
                      </a: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53950561"/>
                  </a:ext>
                </a:extLst>
              </a:tr>
            </a:tbl>
          </a:graphicData>
        </a:graphic>
      </p:graphicFrame>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24</a:t>
            </a:fld>
            <a:endParaRPr lang="zh-TW" altLang="en-US" dirty="0"/>
          </a:p>
        </p:txBody>
      </p:sp>
    </p:spTree>
    <p:extLst>
      <p:ext uri="{BB962C8B-B14F-4D97-AF65-F5344CB8AC3E}">
        <p14:creationId xmlns:p14="http://schemas.microsoft.com/office/powerpoint/2010/main" val="2215995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學期內新增辦理休學人數</a:t>
            </a:r>
            <a:r>
              <a:rPr lang="en-US"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至學期底總休學人數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「因學業因素」改為：</a:t>
            </a:r>
            <a:r>
              <a:rPr lang="zh-TW" altLang="en-US" sz="2400" b="1" dirty="0" smtClean="0">
                <a:solidFill>
                  <a:srgbClr val="FF0000"/>
                </a:solidFill>
                <a:latin typeface="微軟正黑體" panose="020B0604030504040204" pitchFamily="34" charset="-120"/>
                <a:ea typeface="微軟正黑體" panose="020B0604030504040204" pitchFamily="34" charset="-120"/>
              </a:rPr>
              <a:t>「因學業成績」</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「因志趣因素」改為：</a:t>
            </a:r>
            <a:r>
              <a:rPr lang="zh-TW" altLang="en-US" sz="2400" b="1" dirty="0" smtClean="0">
                <a:solidFill>
                  <a:srgbClr val="FF0000"/>
                </a:solidFill>
                <a:latin typeface="微軟正黑體" panose="020B0604030504040204" pitchFamily="34" charset="-120"/>
                <a:ea typeface="微軟正黑體" panose="020B0604030504040204" pitchFamily="34" charset="-120"/>
              </a:rPr>
              <a:t>「因志趣不合」</a:t>
            </a:r>
            <a:r>
              <a:rPr lang="zh-TW" altLang="en-US"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指因志趣不合</a:t>
            </a:r>
            <a:r>
              <a:rPr lang="zh-TW" altLang="zh-TW" sz="2400" b="1" dirty="0">
                <a:solidFill>
                  <a:srgbClr val="FF0000"/>
                </a:solidFill>
                <a:latin typeface="微軟正黑體" panose="020B0604030504040204" pitchFamily="34" charset="-120"/>
                <a:ea typeface="微軟正黑體" panose="020B0604030504040204" pitchFamily="34" charset="-120"/>
              </a:rPr>
              <a:t>（含重考、轉學）</a:t>
            </a:r>
            <a:r>
              <a:rPr lang="zh-TW" altLang="zh-TW" sz="2400" dirty="0">
                <a:latin typeface="微軟正黑體" panose="020B0604030504040204" pitchFamily="34" charset="-120"/>
                <a:ea typeface="微軟正黑體" panose="020B0604030504040204" pitchFamily="34" charset="-120"/>
              </a:rPr>
              <a:t>而休學者。</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「因兵役」、「因出國」、「因論文」、「因適應不良」、「因家人傷病」、「因考試訓練」</a:t>
            </a:r>
            <a:r>
              <a:rPr lang="zh-TW" altLang="en-US" sz="2400" dirty="0" smtClean="0">
                <a:latin typeface="微軟正黑體" panose="020B0604030504040204" pitchFamily="34" charset="-120"/>
                <a:ea typeface="微軟正黑體" panose="020B0604030504040204" pitchFamily="34" charset="-120"/>
              </a:rPr>
              <a:t>等六個原因。</a:t>
            </a: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2022811716"/>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val="2139106092"/>
                    </a:ext>
                  </a:extLst>
                </a:gridCol>
                <a:gridCol w="533400">
                  <a:extLst>
                    <a:ext uri="{9D8B030D-6E8A-4147-A177-3AD203B41FA5}">
                      <a16:colId xmlns:a16="http://schemas.microsoft.com/office/drawing/2014/main" val="2604733449"/>
                    </a:ext>
                  </a:extLst>
                </a:gridCol>
                <a:gridCol w="546100">
                  <a:extLst>
                    <a:ext uri="{9D8B030D-6E8A-4147-A177-3AD203B41FA5}">
                      <a16:colId xmlns:a16="http://schemas.microsoft.com/office/drawing/2014/main" val="771224041"/>
                    </a:ext>
                  </a:extLst>
                </a:gridCol>
                <a:gridCol w="533400">
                  <a:extLst>
                    <a:ext uri="{9D8B030D-6E8A-4147-A177-3AD203B41FA5}">
                      <a16:colId xmlns:a16="http://schemas.microsoft.com/office/drawing/2014/main" val="2342678027"/>
                    </a:ext>
                  </a:extLst>
                </a:gridCol>
                <a:gridCol w="431800">
                  <a:extLst>
                    <a:ext uri="{9D8B030D-6E8A-4147-A177-3AD203B41FA5}">
                      <a16:colId xmlns:a16="http://schemas.microsoft.com/office/drawing/2014/main" val="265251126"/>
                    </a:ext>
                  </a:extLst>
                </a:gridCol>
                <a:gridCol w="533400">
                  <a:extLst>
                    <a:ext uri="{9D8B030D-6E8A-4147-A177-3AD203B41FA5}">
                      <a16:colId xmlns:a16="http://schemas.microsoft.com/office/drawing/2014/main" val="609845726"/>
                    </a:ext>
                  </a:extLst>
                </a:gridCol>
                <a:gridCol w="558800">
                  <a:extLst>
                    <a:ext uri="{9D8B030D-6E8A-4147-A177-3AD203B41FA5}">
                      <a16:colId xmlns:a16="http://schemas.microsoft.com/office/drawing/2014/main" val="2159547626"/>
                    </a:ext>
                  </a:extLst>
                </a:gridCol>
                <a:gridCol w="622300">
                  <a:extLst>
                    <a:ext uri="{9D8B030D-6E8A-4147-A177-3AD203B41FA5}">
                      <a16:colId xmlns:a16="http://schemas.microsoft.com/office/drawing/2014/main" val="4005065406"/>
                    </a:ext>
                  </a:extLst>
                </a:gridCol>
                <a:gridCol w="647700">
                  <a:extLst>
                    <a:ext uri="{9D8B030D-6E8A-4147-A177-3AD203B41FA5}">
                      <a16:colId xmlns:a16="http://schemas.microsoft.com/office/drawing/2014/main" val="2709720252"/>
                    </a:ext>
                  </a:extLst>
                </a:gridCol>
                <a:gridCol w="457200">
                  <a:extLst>
                    <a:ext uri="{9D8B030D-6E8A-4147-A177-3AD203B41FA5}">
                      <a16:colId xmlns:a16="http://schemas.microsoft.com/office/drawing/2014/main" val="4091461195"/>
                    </a:ext>
                  </a:extLst>
                </a:gridCol>
                <a:gridCol w="584200">
                  <a:extLst>
                    <a:ext uri="{9D8B030D-6E8A-4147-A177-3AD203B41FA5}">
                      <a16:colId xmlns:a16="http://schemas.microsoft.com/office/drawing/2014/main" val="298740148"/>
                    </a:ext>
                  </a:extLst>
                </a:gridCol>
                <a:gridCol w="596900">
                  <a:extLst>
                    <a:ext uri="{9D8B030D-6E8A-4147-A177-3AD203B41FA5}">
                      <a16:colId xmlns:a16="http://schemas.microsoft.com/office/drawing/2014/main" val="909472376"/>
                    </a:ext>
                  </a:extLst>
                </a:gridCol>
                <a:gridCol w="431800">
                  <a:extLst>
                    <a:ext uri="{9D8B030D-6E8A-4147-A177-3AD203B41FA5}">
                      <a16:colId xmlns:a16="http://schemas.microsoft.com/office/drawing/2014/main" val="126074561"/>
                    </a:ext>
                  </a:extLst>
                </a:gridCol>
                <a:gridCol w="495300">
                  <a:extLst>
                    <a:ext uri="{9D8B030D-6E8A-4147-A177-3AD203B41FA5}">
                      <a16:colId xmlns:a16="http://schemas.microsoft.com/office/drawing/2014/main" val="2482517711"/>
                    </a:ext>
                  </a:extLst>
                </a:gridCol>
                <a:gridCol w="546100">
                  <a:extLst>
                    <a:ext uri="{9D8B030D-6E8A-4147-A177-3AD203B41FA5}">
                      <a16:colId xmlns:a16="http://schemas.microsoft.com/office/drawing/2014/main" val="1228148570"/>
                    </a:ext>
                  </a:extLst>
                </a:gridCol>
                <a:gridCol w="508000">
                  <a:extLst>
                    <a:ext uri="{9D8B030D-6E8A-4147-A177-3AD203B41FA5}">
                      <a16:colId xmlns:a16="http://schemas.microsoft.com/office/drawing/2014/main" val="1509570812"/>
                    </a:ext>
                  </a:extLst>
                </a:gridCol>
                <a:gridCol w="622300">
                  <a:extLst>
                    <a:ext uri="{9D8B030D-6E8A-4147-A177-3AD203B41FA5}">
                      <a16:colId xmlns:a16="http://schemas.microsoft.com/office/drawing/2014/main" val="682660452"/>
                    </a:ext>
                  </a:extLst>
                </a:gridCol>
                <a:gridCol w="533400">
                  <a:extLst>
                    <a:ext uri="{9D8B030D-6E8A-4147-A177-3AD203B41FA5}">
                      <a16:colId xmlns:a16="http://schemas.microsoft.com/office/drawing/2014/main" val="476950814"/>
                    </a:ext>
                  </a:extLst>
                </a:gridCol>
                <a:gridCol w="457200">
                  <a:extLst>
                    <a:ext uri="{9D8B030D-6E8A-4147-A177-3AD203B41FA5}">
                      <a16:colId xmlns:a16="http://schemas.microsoft.com/office/drawing/2014/main" val="10601070"/>
                    </a:ext>
                  </a:extLst>
                </a:gridCol>
                <a:gridCol w="520032">
                  <a:extLst>
                    <a:ext uri="{9D8B030D-6E8A-4147-A177-3AD203B41FA5}">
                      <a16:colId xmlns:a16="http://schemas.microsoft.com/office/drawing/2014/main" val="986423937"/>
                    </a:ext>
                  </a:extLst>
                </a:gridCol>
                <a:gridCol w="508668">
                  <a:extLst>
                    <a:ext uri="{9D8B030D-6E8A-4147-A177-3AD203B41FA5}">
                      <a16:colId xmlns:a16="http://schemas.microsoft.com/office/drawing/2014/main" val="3922941111"/>
                    </a:ext>
                  </a:extLst>
                </a:gridCol>
                <a:gridCol w="498477">
                  <a:extLst>
                    <a:ext uri="{9D8B030D-6E8A-4147-A177-3AD203B41FA5}">
                      <a16:colId xmlns:a16="http://schemas.microsoft.com/office/drawing/2014/main"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30971865"/>
                  </a:ext>
                </a:extLst>
              </a:tr>
              <a:tr h="1749366">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學業</a:t>
                      </a:r>
                      <a:r>
                        <a:rPr lang="zh-TW" sz="1800" b="0" strike="noStrike" kern="0" baseline="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因志趣</a:t>
                      </a:r>
                      <a:r>
                        <a:rPr lang="zh-TW" sz="1800" b="0" strike="noStrike" kern="0" baseline="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因退學</a:t>
                      </a: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學業</a:t>
                      </a:r>
                      <a:r>
                        <a:rPr lang="zh-TW" sz="1800" b="0" strike="noStrike" kern="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因志趣</a:t>
                      </a:r>
                      <a:r>
                        <a:rPr lang="zh-TW" sz="1800" b="0" strike="noStrike" kern="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smtClean="0">
                          <a:solidFill>
                            <a:srgbClr val="FF0000"/>
                          </a:solidFill>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因經濟困難</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因生涯規劃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25</a:t>
            </a:fld>
            <a:endParaRPr lang="zh-TW" altLang="en-US" dirty="0"/>
          </a:p>
        </p:txBody>
      </p:sp>
      <p:cxnSp>
        <p:nvCxnSpPr>
          <p:cNvPr id="8" name="直線接點 7"/>
          <p:cNvCxnSpPr/>
          <p:nvPr/>
        </p:nvCxnSpPr>
        <p:spPr>
          <a:xfrm>
            <a:off x="477533" y="2829868"/>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976438" y="2801439"/>
            <a:ext cx="4549" cy="52293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54558" y="2788516"/>
            <a:ext cx="4549" cy="52293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559498" y="282972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6455321" y="284443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6537286" y="2844292"/>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6976614" y="284443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1" name="直線接點 20"/>
          <p:cNvCxnSpPr/>
          <p:nvPr/>
        </p:nvCxnSpPr>
        <p:spPr>
          <a:xfrm>
            <a:off x="7058579" y="2844292"/>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94082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215991"/>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學期內休學減少人數</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「因退學」</a:t>
            </a:r>
            <a:r>
              <a:rPr lang="zh-TW" altLang="en-US" sz="2400" dirty="0" smtClean="0">
                <a:latin typeface="微軟正黑體" panose="020B0604030504040204" pitchFamily="34" charset="-120"/>
                <a:ea typeface="微軟正黑體" panose="020B0604030504040204" pitchFamily="34" charset="-120"/>
              </a:rPr>
              <a:t>因素：</a:t>
            </a:r>
            <a:r>
              <a:rPr lang="zh-TW" altLang="zh-TW" sz="2400" dirty="0">
                <a:latin typeface="微軟正黑體" panose="020B0604030504040204" pitchFamily="34" charset="-120"/>
                <a:ea typeface="微軟正黑體" panose="020B0604030504040204" pitchFamily="34" charset="-120"/>
              </a:rPr>
              <a:t>因休學逾期未復學或其他原因，</a:t>
            </a:r>
            <a:r>
              <a:rPr lang="zh-TW" altLang="zh-TW" sz="2400" b="1" dirty="0">
                <a:solidFill>
                  <a:srgbClr val="FF0000"/>
                </a:solidFill>
                <a:latin typeface="微軟正黑體" panose="020B0604030504040204" pitchFamily="34" charset="-120"/>
                <a:ea typeface="微軟正黑體" panose="020B0604030504040204" pitchFamily="34" charset="-120"/>
              </a:rPr>
              <a:t>由「休學狀態」轉變為「</a:t>
            </a:r>
            <a:r>
              <a:rPr lang="zh-TW" altLang="zh-TW" sz="2400" b="1" dirty="0" smtClean="0">
                <a:solidFill>
                  <a:srgbClr val="FF0000"/>
                </a:solidFill>
                <a:latin typeface="微軟正黑體" panose="020B0604030504040204" pitchFamily="34" charset="-120"/>
                <a:ea typeface="微軟正黑體" panose="020B0604030504040204" pitchFamily="34" charset="-120"/>
              </a:rPr>
              <a:t>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a:defRPr/>
            </a:pPr>
            <a:r>
              <a:rPr lang="en-US" altLang="zh-TW" sz="2400" b="1" dirty="0">
                <a:solidFill>
                  <a:srgbClr val="FF0000"/>
                </a:solidFill>
                <a:latin typeface="微軟正黑體" panose="020B0604030504040204" pitchFamily="34" charset="-120"/>
                <a:ea typeface="微軟正黑體" panose="020B0604030504040204" pitchFamily="34" charset="-120"/>
              </a:rPr>
              <a:t> </a:t>
            </a:r>
            <a:r>
              <a:rPr lang="en-US" altLang="zh-TW" sz="2400" b="1" dirty="0" smtClean="0">
                <a:solidFill>
                  <a:srgbClr val="FF0000"/>
                </a:solidFill>
                <a:latin typeface="微軟正黑體" panose="020B0604030504040204" pitchFamily="34" charset="-120"/>
                <a:ea typeface="微軟正黑體" panose="020B0604030504040204" pitchFamily="34" charset="-120"/>
              </a:rPr>
              <a:t>    </a:t>
            </a:r>
            <a:r>
              <a:rPr lang="zh-TW" altLang="zh-TW" sz="2400" b="1" dirty="0" smtClean="0">
                <a:solidFill>
                  <a:srgbClr val="FF0000"/>
                </a:solidFill>
                <a:latin typeface="微軟正黑體" panose="020B0604030504040204" pitchFamily="34" charset="-120"/>
                <a:ea typeface="微軟正黑體" panose="020B0604030504040204" pitchFamily="34" charset="-120"/>
              </a:rPr>
              <a:t>學</a:t>
            </a:r>
            <a:r>
              <a:rPr lang="zh-TW" altLang="zh-TW" sz="2400" b="1" dirty="0">
                <a:solidFill>
                  <a:srgbClr val="FF0000"/>
                </a:solidFill>
                <a:latin typeface="微軟正黑體" panose="020B0604030504040204" pitchFamily="34" charset="-120"/>
                <a:ea typeface="微軟正黑體" panose="020B0604030504040204" pitchFamily="34" charset="-120"/>
              </a:rPr>
              <a:t>狀態」者</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3037018815"/>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val="2139106092"/>
                    </a:ext>
                  </a:extLst>
                </a:gridCol>
                <a:gridCol w="533400">
                  <a:extLst>
                    <a:ext uri="{9D8B030D-6E8A-4147-A177-3AD203B41FA5}">
                      <a16:colId xmlns:a16="http://schemas.microsoft.com/office/drawing/2014/main" val="2604733449"/>
                    </a:ext>
                  </a:extLst>
                </a:gridCol>
                <a:gridCol w="546100">
                  <a:extLst>
                    <a:ext uri="{9D8B030D-6E8A-4147-A177-3AD203B41FA5}">
                      <a16:colId xmlns:a16="http://schemas.microsoft.com/office/drawing/2014/main" val="771224041"/>
                    </a:ext>
                  </a:extLst>
                </a:gridCol>
                <a:gridCol w="533400">
                  <a:extLst>
                    <a:ext uri="{9D8B030D-6E8A-4147-A177-3AD203B41FA5}">
                      <a16:colId xmlns:a16="http://schemas.microsoft.com/office/drawing/2014/main" val="2342678027"/>
                    </a:ext>
                  </a:extLst>
                </a:gridCol>
                <a:gridCol w="431800">
                  <a:extLst>
                    <a:ext uri="{9D8B030D-6E8A-4147-A177-3AD203B41FA5}">
                      <a16:colId xmlns:a16="http://schemas.microsoft.com/office/drawing/2014/main" val="265251126"/>
                    </a:ext>
                  </a:extLst>
                </a:gridCol>
                <a:gridCol w="533400">
                  <a:extLst>
                    <a:ext uri="{9D8B030D-6E8A-4147-A177-3AD203B41FA5}">
                      <a16:colId xmlns:a16="http://schemas.microsoft.com/office/drawing/2014/main" val="609845726"/>
                    </a:ext>
                  </a:extLst>
                </a:gridCol>
                <a:gridCol w="558800">
                  <a:extLst>
                    <a:ext uri="{9D8B030D-6E8A-4147-A177-3AD203B41FA5}">
                      <a16:colId xmlns:a16="http://schemas.microsoft.com/office/drawing/2014/main" val="2159547626"/>
                    </a:ext>
                  </a:extLst>
                </a:gridCol>
                <a:gridCol w="622300">
                  <a:extLst>
                    <a:ext uri="{9D8B030D-6E8A-4147-A177-3AD203B41FA5}">
                      <a16:colId xmlns:a16="http://schemas.microsoft.com/office/drawing/2014/main" val="4005065406"/>
                    </a:ext>
                  </a:extLst>
                </a:gridCol>
                <a:gridCol w="647700">
                  <a:extLst>
                    <a:ext uri="{9D8B030D-6E8A-4147-A177-3AD203B41FA5}">
                      <a16:colId xmlns:a16="http://schemas.microsoft.com/office/drawing/2014/main" val="2709720252"/>
                    </a:ext>
                  </a:extLst>
                </a:gridCol>
                <a:gridCol w="457200">
                  <a:extLst>
                    <a:ext uri="{9D8B030D-6E8A-4147-A177-3AD203B41FA5}">
                      <a16:colId xmlns:a16="http://schemas.microsoft.com/office/drawing/2014/main" val="4091461195"/>
                    </a:ext>
                  </a:extLst>
                </a:gridCol>
                <a:gridCol w="584200">
                  <a:extLst>
                    <a:ext uri="{9D8B030D-6E8A-4147-A177-3AD203B41FA5}">
                      <a16:colId xmlns:a16="http://schemas.microsoft.com/office/drawing/2014/main" val="298740148"/>
                    </a:ext>
                  </a:extLst>
                </a:gridCol>
                <a:gridCol w="596900">
                  <a:extLst>
                    <a:ext uri="{9D8B030D-6E8A-4147-A177-3AD203B41FA5}">
                      <a16:colId xmlns:a16="http://schemas.microsoft.com/office/drawing/2014/main" val="909472376"/>
                    </a:ext>
                  </a:extLst>
                </a:gridCol>
                <a:gridCol w="431800">
                  <a:extLst>
                    <a:ext uri="{9D8B030D-6E8A-4147-A177-3AD203B41FA5}">
                      <a16:colId xmlns:a16="http://schemas.microsoft.com/office/drawing/2014/main" val="126074561"/>
                    </a:ext>
                  </a:extLst>
                </a:gridCol>
                <a:gridCol w="495300">
                  <a:extLst>
                    <a:ext uri="{9D8B030D-6E8A-4147-A177-3AD203B41FA5}">
                      <a16:colId xmlns:a16="http://schemas.microsoft.com/office/drawing/2014/main" val="2482517711"/>
                    </a:ext>
                  </a:extLst>
                </a:gridCol>
                <a:gridCol w="546100">
                  <a:extLst>
                    <a:ext uri="{9D8B030D-6E8A-4147-A177-3AD203B41FA5}">
                      <a16:colId xmlns:a16="http://schemas.microsoft.com/office/drawing/2014/main" val="1228148570"/>
                    </a:ext>
                  </a:extLst>
                </a:gridCol>
                <a:gridCol w="508000">
                  <a:extLst>
                    <a:ext uri="{9D8B030D-6E8A-4147-A177-3AD203B41FA5}">
                      <a16:colId xmlns:a16="http://schemas.microsoft.com/office/drawing/2014/main" val="1509570812"/>
                    </a:ext>
                  </a:extLst>
                </a:gridCol>
                <a:gridCol w="622300">
                  <a:extLst>
                    <a:ext uri="{9D8B030D-6E8A-4147-A177-3AD203B41FA5}">
                      <a16:colId xmlns:a16="http://schemas.microsoft.com/office/drawing/2014/main" val="682660452"/>
                    </a:ext>
                  </a:extLst>
                </a:gridCol>
                <a:gridCol w="533400">
                  <a:extLst>
                    <a:ext uri="{9D8B030D-6E8A-4147-A177-3AD203B41FA5}">
                      <a16:colId xmlns:a16="http://schemas.microsoft.com/office/drawing/2014/main" val="476950814"/>
                    </a:ext>
                  </a:extLst>
                </a:gridCol>
                <a:gridCol w="457200">
                  <a:extLst>
                    <a:ext uri="{9D8B030D-6E8A-4147-A177-3AD203B41FA5}">
                      <a16:colId xmlns:a16="http://schemas.microsoft.com/office/drawing/2014/main" val="10601070"/>
                    </a:ext>
                  </a:extLst>
                </a:gridCol>
                <a:gridCol w="520032">
                  <a:extLst>
                    <a:ext uri="{9D8B030D-6E8A-4147-A177-3AD203B41FA5}">
                      <a16:colId xmlns:a16="http://schemas.microsoft.com/office/drawing/2014/main" val="986423937"/>
                    </a:ext>
                  </a:extLst>
                </a:gridCol>
                <a:gridCol w="508668">
                  <a:extLst>
                    <a:ext uri="{9D8B030D-6E8A-4147-A177-3AD203B41FA5}">
                      <a16:colId xmlns:a16="http://schemas.microsoft.com/office/drawing/2014/main" val="3922941111"/>
                    </a:ext>
                  </a:extLst>
                </a:gridCol>
                <a:gridCol w="498477">
                  <a:extLst>
                    <a:ext uri="{9D8B030D-6E8A-4147-A177-3AD203B41FA5}">
                      <a16:colId xmlns:a16="http://schemas.microsoft.com/office/drawing/2014/main"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30971865"/>
                  </a:ext>
                </a:extLst>
              </a:tr>
              <a:tr h="1749366">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因退學</a:t>
                      </a: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smtClean="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因經濟困難</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因生涯規劃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26</a:t>
            </a:fld>
            <a:endParaRPr lang="zh-TW" altLang="en-US" dirty="0"/>
          </a:p>
        </p:txBody>
      </p:sp>
      <p:cxnSp>
        <p:nvCxnSpPr>
          <p:cNvPr id="11" name="直線接點 10"/>
          <p:cNvCxnSpPr/>
          <p:nvPr/>
        </p:nvCxnSpPr>
        <p:spPr>
          <a:xfrm>
            <a:off x="518615" y="2834185"/>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8768"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6498999"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7024291"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181563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754326"/>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學期內退學人數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「因經濟困難」、「因生涯規劃」</a:t>
            </a:r>
            <a:r>
              <a:rPr lang="zh-TW" altLang="en-US" sz="2400" dirty="0" smtClean="0">
                <a:latin typeface="微軟正黑體" panose="020B0604030504040204" pitchFamily="34" charset="-120"/>
                <a:ea typeface="微軟正黑體" panose="020B0604030504040204" pitchFamily="34" charset="-120"/>
              </a:rPr>
              <a:t>等二個因素。</a:t>
            </a:r>
            <a:endParaRPr lang="en-US" altLang="zh-TW" sz="2400" dirty="0" smtClean="0">
              <a:latin typeface="微軟正黑體" panose="020B0604030504040204" pitchFamily="34" charset="-120"/>
              <a:ea typeface="微軟正黑體" panose="020B0604030504040204" pitchFamily="34" charset="-120"/>
            </a:endParaRP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926513447"/>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val="2139106092"/>
                    </a:ext>
                  </a:extLst>
                </a:gridCol>
                <a:gridCol w="533400">
                  <a:extLst>
                    <a:ext uri="{9D8B030D-6E8A-4147-A177-3AD203B41FA5}">
                      <a16:colId xmlns:a16="http://schemas.microsoft.com/office/drawing/2014/main" val="2604733449"/>
                    </a:ext>
                  </a:extLst>
                </a:gridCol>
                <a:gridCol w="546100">
                  <a:extLst>
                    <a:ext uri="{9D8B030D-6E8A-4147-A177-3AD203B41FA5}">
                      <a16:colId xmlns:a16="http://schemas.microsoft.com/office/drawing/2014/main" val="771224041"/>
                    </a:ext>
                  </a:extLst>
                </a:gridCol>
                <a:gridCol w="533400">
                  <a:extLst>
                    <a:ext uri="{9D8B030D-6E8A-4147-A177-3AD203B41FA5}">
                      <a16:colId xmlns:a16="http://schemas.microsoft.com/office/drawing/2014/main" val="2342678027"/>
                    </a:ext>
                  </a:extLst>
                </a:gridCol>
                <a:gridCol w="431800">
                  <a:extLst>
                    <a:ext uri="{9D8B030D-6E8A-4147-A177-3AD203B41FA5}">
                      <a16:colId xmlns:a16="http://schemas.microsoft.com/office/drawing/2014/main" val="265251126"/>
                    </a:ext>
                  </a:extLst>
                </a:gridCol>
                <a:gridCol w="533400">
                  <a:extLst>
                    <a:ext uri="{9D8B030D-6E8A-4147-A177-3AD203B41FA5}">
                      <a16:colId xmlns:a16="http://schemas.microsoft.com/office/drawing/2014/main" val="609845726"/>
                    </a:ext>
                  </a:extLst>
                </a:gridCol>
                <a:gridCol w="558800">
                  <a:extLst>
                    <a:ext uri="{9D8B030D-6E8A-4147-A177-3AD203B41FA5}">
                      <a16:colId xmlns:a16="http://schemas.microsoft.com/office/drawing/2014/main" val="2159547626"/>
                    </a:ext>
                  </a:extLst>
                </a:gridCol>
                <a:gridCol w="622300">
                  <a:extLst>
                    <a:ext uri="{9D8B030D-6E8A-4147-A177-3AD203B41FA5}">
                      <a16:colId xmlns:a16="http://schemas.microsoft.com/office/drawing/2014/main" val="4005065406"/>
                    </a:ext>
                  </a:extLst>
                </a:gridCol>
                <a:gridCol w="647700">
                  <a:extLst>
                    <a:ext uri="{9D8B030D-6E8A-4147-A177-3AD203B41FA5}">
                      <a16:colId xmlns:a16="http://schemas.microsoft.com/office/drawing/2014/main" val="2709720252"/>
                    </a:ext>
                  </a:extLst>
                </a:gridCol>
                <a:gridCol w="457200">
                  <a:extLst>
                    <a:ext uri="{9D8B030D-6E8A-4147-A177-3AD203B41FA5}">
                      <a16:colId xmlns:a16="http://schemas.microsoft.com/office/drawing/2014/main" val="4091461195"/>
                    </a:ext>
                  </a:extLst>
                </a:gridCol>
                <a:gridCol w="584200">
                  <a:extLst>
                    <a:ext uri="{9D8B030D-6E8A-4147-A177-3AD203B41FA5}">
                      <a16:colId xmlns:a16="http://schemas.microsoft.com/office/drawing/2014/main" val="298740148"/>
                    </a:ext>
                  </a:extLst>
                </a:gridCol>
                <a:gridCol w="596900">
                  <a:extLst>
                    <a:ext uri="{9D8B030D-6E8A-4147-A177-3AD203B41FA5}">
                      <a16:colId xmlns:a16="http://schemas.microsoft.com/office/drawing/2014/main" val="909472376"/>
                    </a:ext>
                  </a:extLst>
                </a:gridCol>
                <a:gridCol w="431800">
                  <a:extLst>
                    <a:ext uri="{9D8B030D-6E8A-4147-A177-3AD203B41FA5}">
                      <a16:colId xmlns:a16="http://schemas.microsoft.com/office/drawing/2014/main" val="126074561"/>
                    </a:ext>
                  </a:extLst>
                </a:gridCol>
                <a:gridCol w="495300">
                  <a:extLst>
                    <a:ext uri="{9D8B030D-6E8A-4147-A177-3AD203B41FA5}">
                      <a16:colId xmlns:a16="http://schemas.microsoft.com/office/drawing/2014/main" val="2482517711"/>
                    </a:ext>
                  </a:extLst>
                </a:gridCol>
                <a:gridCol w="546100">
                  <a:extLst>
                    <a:ext uri="{9D8B030D-6E8A-4147-A177-3AD203B41FA5}">
                      <a16:colId xmlns:a16="http://schemas.microsoft.com/office/drawing/2014/main" val="1228148570"/>
                    </a:ext>
                  </a:extLst>
                </a:gridCol>
                <a:gridCol w="508000">
                  <a:extLst>
                    <a:ext uri="{9D8B030D-6E8A-4147-A177-3AD203B41FA5}">
                      <a16:colId xmlns:a16="http://schemas.microsoft.com/office/drawing/2014/main" val="1509570812"/>
                    </a:ext>
                  </a:extLst>
                </a:gridCol>
                <a:gridCol w="622300">
                  <a:extLst>
                    <a:ext uri="{9D8B030D-6E8A-4147-A177-3AD203B41FA5}">
                      <a16:colId xmlns:a16="http://schemas.microsoft.com/office/drawing/2014/main" val="682660452"/>
                    </a:ext>
                  </a:extLst>
                </a:gridCol>
                <a:gridCol w="533400">
                  <a:extLst>
                    <a:ext uri="{9D8B030D-6E8A-4147-A177-3AD203B41FA5}">
                      <a16:colId xmlns:a16="http://schemas.microsoft.com/office/drawing/2014/main" val="476950814"/>
                    </a:ext>
                  </a:extLst>
                </a:gridCol>
                <a:gridCol w="457200">
                  <a:extLst>
                    <a:ext uri="{9D8B030D-6E8A-4147-A177-3AD203B41FA5}">
                      <a16:colId xmlns:a16="http://schemas.microsoft.com/office/drawing/2014/main" val="10601070"/>
                    </a:ext>
                  </a:extLst>
                </a:gridCol>
                <a:gridCol w="520032">
                  <a:extLst>
                    <a:ext uri="{9D8B030D-6E8A-4147-A177-3AD203B41FA5}">
                      <a16:colId xmlns:a16="http://schemas.microsoft.com/office/drawing/2014/main" val="986423937"/>
                    </a:ext>
                  </a:extLst>
                </a:gridCol>
                <a:gridCol w="508668">
                  <a:extLst>
                    <a:ext uri="{9D8B030D-6E8A-4147-A177-3AD203B41FA5}">
                      <a16:colId xmlns:a16="http://schemas.microsoft.com/office/drawing/2014/main" val="3922941111"/>
                    </a:ext>
                  </a:extLst>
                </a:gridCol>
                <a:gridCol w="498477">
                  <a:extLst>
                    <a:ext uri="{9D8B030D-6E8A-4147-A177-3AD203B41FA5}">
                      <a16:colId xmlns:a16="http://schemas.microsoft.com/office/drawing/2014/main"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130971865"/>
                  </a:ext>
                </a:extLst>
              </a:tr>
              <a:tr h="1749366">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因退學</a:t>
                      </a:r>
                      <a:endParaRPr lang="zh-TW" sz="1800" b="1" kern="0" dirty="0" smtClean="0">
                        <a:solidFill>
                          <a:srgbClr val="FF0000"/>
                        </a:solidFill>
                        <a:effectLst/>
                        <a:latin typeface="微軟正黑體" panose="020B0604030504040204" pitchFamily="34" charset="-120"/>
                        <a:ea typeface="微軟正黑體" panose="020B0604030504040204" pitchFamily="34" charset="-12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smtClean="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因經濟困難</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因生涯規劃</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27</a:t>
            </a:fld>
            <a:endParaRPr lang="zh-TW" altLang="en-US" dirty="0"/>
          </a:p>
        </p:txBody>
      </p:sp>
      <p:cxnSp>
        <p:nvCxnSpPr>
          <p:cNvPr id="11" name="直線接點 10"/>
          <p:cNvCxnSpPr/>
          <p:nvPr/>
        </p:nvCxnSpPr>
        <p:spPr>
          <a:xfrm>
            <a:off x="518615" y="2834185"/>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8768"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6498999"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7024291"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43448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smtClean="0">
                <a:solidFill>
                  <a:schemeClr val="accent6">
                    <a:lumMod val="50000"/>
                  </a:schemeClr>
                </a:solidFill>
              </a:rPr>
              <a:t>4-4-2 </a:t>
            </a:r>
            <a:r>
              <a:rPr lang="zh-TW" altLang="zh-TW" sz="3800" dirty="0" smtClean="0">
                <a:solidFill>
                  <a:schemeClr val="accent6">
                    <a:lumMod val="50000"/>
                  </a:schemeClr>
                </a:solidFill>
              </a:rPr>
              <a:t>學生</a:t>
            </a:r>
            <a:r>
              <a:rPr lang="zh-TW" altLang="zh-TW" sz="3800" dirty="0">
                <a:solidFill>
                  <a:schemeClr val="accent6">
                    <a:lumMod val="50000"/>
                  </a:schemeClr>
                </a:solidFill>
              </a:rPr>
              <a:t>延長修業年限統計表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846659"/>
          </a:xfrm>
          <a:prstGeom prst="rect">
            <a:avLst/>
          </a:prstGeom>
        </p:spPr>
        <p:txBody>
          <a:bodyPr wrap="square">
            <a:spAutoFit/>
          </a:bodyPr>
          <a:lstStyle/>
          <a:p>
            <a:pPr>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因畢業學分未修滿因素</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因畢業學分未修滿因素，</a:t>
            </a:r>
            <a:r>
              <a:rPr lang="zh-TW" altLang="zh-TW" sz="2400" b="1" dirty="0">
                <a:solidFill>
                  <a:srgbClr val="FF0000"/>
                </a:solidFill>
                <a:latin typeface="微軟正黑體" panose="020B0604030504040204" pitchFamily="34" charset="-120"/>
                <a:ea typeface="微軟正黑體" panose="020B0604030504040204" pitchFamily="34" charset="-120"/>
              </a:rPr>
              <a:t>包括轉學生、轉系生及因休學而復學者</a:t>
            </a:r>
            <a:r>
              <a:rPr lang="zh-TW" altLang="zh-TW"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高等教育資訊整合平台</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需求修正定義</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28</a:t>
            </a:fld>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3021196710"/>
              </p:ext>
            </p:extLst>
          </p:nvPr>
        </p:nvGraphicFramePr>
        <p:xfrm>
          <a:off x="287246" y="1198561"/>
          <a:ext cx="11628528" cy="2618696"/>
        </p:xfrm>
        <a:graphic>
          <a:graphicData uri="http://schemas.openxmlformats.org/drawingml/2006/table">
            <a:tbl>
              <a:tblPr firstRow="1" firstCol="1" bandRow="1">
                <a:tableStyleId>{5C22544A-7EE6-4342-B048-85BDC9FD1C3A}</a:tableStyleId>
              </a:tblPr>
              <a:tblGrid>
                <a:gridCol w="388087">
                  <a:extLst>
                    <a:ext uri="{9D8B030D-6E8A-4147-A177-3AD203B41FA5}">
                      <a16:colId xmlns:a16="http://schemas.microsoft.com/office/drawing/2014/main" val="2364322581"/>
                    </a:ext>
                  </a:extLst>
                </a:gridCol>
                <a:gridCol w="357572">
                  <a:extLst>
                    <a:ext uri="{9D8B030D-6E8A-4147-A177-3AD203B41FA5}">
                      <a16:colId xmlns:a16="http://schemas.microsoft.com/office/drawing/2014/main" val="1950562126"/>
                    </a:ext>
                  </a:extLst>
                </a:gridCol>
                <a:gridCol w="356790">
                  <a:extLst>
                    <a:ext uri="{9D8B030D-6E8A-4147-A177-3AD203B41FA5}">
                      <a16:colId xmlns:a16="http://schemas.microsoft.com/office/drawing/2014/main" val="1394176811"/>
                    </a:ext>
                  </a:extLst>
                </a:gridCol>
                <a:gridCol w="357572">
                  <a:extLst>
                    <a:ext uri="{9D8B030D-6E8A-4147-A177-3AD203B41FA5}">
                      <a16:colId xmlns:a16="http://schemas.microsoft.com/office/drawing/2014/main" val="60702957"/>
                    </a:ext>
                  </a:extLst>
                </a:gridCol>
                <a:gridCol w="357572">
                  <a:extLst>
                    <a:ext uri="{9D8B030D-6E8A-4147-A177-3AD203B41FA5}">
                      <a16:colId xmlns:a16="http://schemas.microsoft.com/office/drawing/2014/main" val="1625977787"/>
                    </a:ext>
                  </a:extLst>
                </a:gridCol>
                <a:gridCol w="554745">
                  <a:extLst>
                    <a:ext uri="{9D8B030D-6E8A-4147-A177-3AD203B41FA5}">
                      <a16:colId xmlns:a16="http://schemas.microsoft.com/office/drawing/2014/main" val="1901959625"/>
                    </a:ext>
                  </a:extLst>
                </a:gridCol>
                <a:gridCol w="4367380">
                  <a:extLst>
                    <a:ext uri="{9D8B030D-6E8A-4147-A177-3AD203B41FA5}">
                      <a16:colId xmlns:a16="http://schemas.microsoft.com/office/drawing/2014/main" val="1207182004"/>
                    </a:ext>
                  </a:extLst>
                </a:gridCol>
                <a:gridCol w="984922">
                  <a:extLst>
                    <a:ext uri="{9D8B030D-6E8A-4147-A177-3AD203B41FA5}">
                      <a16:colId xmlns:a16="http://schemas.microsoft.com/office/drawing/2014/main" val="1972922529"/>
                    </a:ext>
                  </a:extLst>
                </a:gridCol>
                <a:gridCol w="769257">
                  <a:extLst>
                    <a:ext uri="{9D8B030D-6E8A-4147-A177-3AD203B41FA5}">
                      <a16:colId xmlns:a16="http://schemas.microsoft.com/office/drawing/2014/main" val="3657705579"/>
                    </a:ext>
                  </a:extLst>
                </a:gridCol>
                <a:gridCol w="725714">
                  <a:extLst>
                    <a:ext uri="{9D8B030D-6E8A-4147-A177-3AD203B41FA5}">
                      <a16:colId xmlns:a16="http://schemas.microsoft.com/office/drawing/2014/main" val="1219627114"/>
                    </a:ext>
                  </a:extLst>
                </a:gridCol>
                <a:gridCol w="783772">
                  <a:extLst>
                    <a:ext uri="{9D8B030D-6E8A-4147-A177-3AD203B41FA5}">
                      <a16:colId xmlns:a16="http://schemas.microsoft.com/office/drawing/2014/main" val="2108746168"/>
                    </a:ext>
                  </a:extLst>
                </a:gridCol>
                <a:gridCol w="870857">
                  <a:extLst>
                    <a:ext uri="{9D8B030D-6E8A-4147-A177-3AD203B41FA5}">
                      <a16:colId xmlns:a16="http://schemas.microsoft.com/office/drawing/2014/main" val="1003199979"/>
                    </a:ext>
                  </a:extLst>
                </a:gridCol>
                <a:gridCol w="754288">
                  <a:extLst>
                    <a:ext uri="{9D8B030D-6E8A-4147-A177-3AD203B41FA5}">
                      <a16:colId xmlns:a16="http://schemas.microsoft.com/office/drawing/2014/main" val="4195768103"/>
                    </a:ext>
                  </a:extLst>
                </a:gridCol>
              </a:tblGrid>
              <a:tr h="429323">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學年度</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學院</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系所</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學制</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延長修業學期數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申請延長修業年限因素</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6">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延修生人數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540392766"/>
                  </a:ext>
                </a:extLst>
              </a:tr>
              <a:tr h="10768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非原住民學生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smtClean="0">
                          <a:solidFill>
                            <a:schemeClr val="tx1"/>
                          </a:solidFill>
                          <a:effectLst/>
                          <a:latin typeface="微軟正黑體" panose="020B0604030504040204" pitchFamily="34" charset="-120"/>
                          <a:ea typeface="微軟正黑體" panose="020B0604030504040204" pitchFamily="34" charset="-120"/>
                        </a:rPr>
                        <a:t>原住民學生</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小</a:t>
                      </a:r>
                      <a:r>
                        <a:rPr lang="zh-TW" sz="1800" b="0" kern="0" dirty="0" smtClean="0">
                          <a:solidFill>
                            <a:schemeClr val="tx1"/>
                          </a:solidFill>
                          <a:effectLst/>
                          <a:latin typeface="微軟正黑體" panose="020B0604030504040204" pitchFamily="34" charset="-120"/>
                          <a:ea typeface="微軟正黑體" panose="020B0604030504040204" pitchFamily="34" charset="-120"/>
                        </a:rPr>
                        <a:t>計</a:t>
                      </a:r>
                      <a:endParaRPr lang="en-US" altLang="zh-TW" sz="1800" b="0" kern="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en-US" sz="1800" b="0" kern="0" dirty="0" smtClean="0">
                          <a:solidFill>
                            <a:schemeClr val="tx1"/>
                          </a:solidFill>
                          <a:effectLst/>
                          <a:latin typeface="微軟正黑體" panose="020B0604030504040204" pitchFamily="34" charset="-120"/>
                          <a:ea typeface="微軟正黑體" panose="020B0604030504040204" pitchFamily="34" charset="-120"/>
                        </a:rPr>
                        <a:t>(</a:t>
                      </a:r>
                      <a:r>
                        <a:rPr lang="zh-TW" sz="1800" b="0" kern="0" dirty="0">
                          <a:solidFill>
                            <a:schemeClr val="tx1"/>
                          </a:solidFill>
                          <a:effectLst/>
                          <a:latin typeface="微軟正黑體" panose="020B0604030504040204" pitchFamily="34" charset="-120"/>
                          <a:ea typeface="微軟正黑體" panose="020B0604030504040204" pitchFamily="34" charset="-120"/>
                        </a:rPr>
                        <a:t>系統自動加總</a:t>
                      </a:r>
                      <a:r>
                        <a:rPr lang="en-US" sz="1800" b="0" kern="0" dirty="0">
                          <a:solidFill>
                            <a:schemeClr val="tx1"/>
                          </a:solidFill>
                          <a:effectLst/>
                          <a:latin typeface="微軟正黑體" panose="020B0604030504040204" pitchFamily="34" charset="-120"/>
                          <a:ea typeface="微軟正黑體" panose="020B0604030504040204" pitchFamily="34" charset="-120"/>
                        </a:rPr>
                        <a:t>)</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extLst>
                  <a:ext uri="{0D108BD9-81ED-4DB2-BD59-A6C34878D82A}">
                    <a16:rowId xmlns:a16="http://schemas.microsoft.com/office/drawing/2014/main" val="4155751813"/>
                  </a:ext>
                </a:extLst>
              </a:tr>
              <a:tr h="111250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男</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7257960"/>
                  </a:ext>
                </a:extLst>
              </a:tr>
            </a:tbl>
          </a:graphicData>
        </a:graphic>
      </p:graphicFrame>
    </p:spTree>
    <p:extLst>
      <p:ext uri="{BB962C8B-B14F-4D97-AF65-F5344CB8AC3E}">
        <p14:creationId xmlns:p14="http://schemas.microsoft.com/office/powerpoint/2010/main" val="2537988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smtClean="0">
                <a:solidFill>
                  <a:schemeClr val="accent6">
                    <a:lumMod val="50000"/>
                  </a:schemeClr>
                </a:solidFill>
              </a:rPr>
              <a:t>4-4-2 </a:t>
            </a:r>
            <a:r>
              <a:rPr lang="zh-TW" altLang="zh-TW" sz="3800" dirty="0" smtClean="0">
                <a:solidFill>
                  <a:schemeClr val="accent6">
                    <a:lumMod val="50000"/>
                  </a:schemeClr>
                </a:solidFill>
              </a:rPr>
              <a:t>學生</a:t>
            </a:r>
            <a:r>
              <a:rPr lang="zh-TW" altLang="zh-TW" sz="3800" dirty="0">
                <a:solidFill>
                  <a:schemeClr val="accent6">
                    <a:lumMod val="50000"/>
                  </a:schemeClr>
                </a:solidFill>
              </a:rPr>
              <a:t>延長修業年限統計表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spcAft>
                <a:spcPts val="0"/>
              </a:spcAft>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0" dirty="0">
                <a:solidFill>
                  <a:srgbClr val="FF0000"/>
                </a:solidFill>
                <a:latin typeface="微軟正黑體" panose="020B0604030504040204" pitchFamily="34" charset="-120"/>
                <a:ea typeface="微軟正黑體" panose="020B0604030504040204" pitchFamily="34" charset="-120"/>
              </a:rPr>
              <a:t>申請延長修業年限因素</a:t>
            </a:r>
            <a:endParaRPr lang="zh-TW" altLang="zh-TW" sz="2400" b="1" kern="100"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「因修讀教育學程（學分學程）因素」、「因病因素」及「因個人因素」</a:t>
            </a:r>
            <a:r>
              <a:rPr lang="zh-TW" altLang="en-US" sz="2400" dirty="0" smtClean="0">
                <a:latin typeface="微軟正黑體" panose="020B0604030504040204" pitchFamily="34" charset="-120"/>
                <a:ea typeface="微軟正黑體" panose="020B0604030504040204" pitchFamily="34" charset="-120"/>
              </a:rPr>
              <a:t>等三</a:t>
            </a:r>
            <a:endParaRPr lang="en-US" altLang="zh-TW" sz="2400" dirty="0" smtClean="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個因素。</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因修讀教育學程（學分學程）因素</a:t>
            </a:r>
            <a:r>
              <a:rPr lang="zh-TW" altLang="zh-TW" sz="2400" dirty="0">
                <a:latin typeface="微軟正黑體" panose="020B0604030504040204" pitchFamily="34" charset="-120"/>
                <a:ea typeface="微軟正黑體" panose="020B0604030504040204" pitchFamily="34" charset="-120"/>
              </a:rPr>
              <a:t>：係指學生因修讀教育學程或其他學分學</a:t>
            </a:r>
            <a:r>
              <a:rPr lang="zh-TW" altLang="zh-TW" sz="2400" dirty="0" smtClean="0">
                <a:latin typeface="微軟正黑體" panose="020B0604030504040204" pitchFamily="34" charset="-120"/>
                <a:ea typeface="微軟正黑體" panose="020B0604030504040204" pitchFamily="34" charset="-120"/>
              </a:rPr>
              <a:t>程因素。</a:t>
            </a:r>
            <a:endParaRPr lang="en-US" altLang="zh-TW" sz="24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因病因素</a:t>
            </a:r>
            <a:r>
              <a:rPr lang="zh-TW" altLang="zh-TW" sz="2400" dirty="0">
                <a:latin typeface="微軟正黑體" panose="020B0604030504040204" pitchFamily="34" charset="-120"/>
                <a:ea typeface="微軟正黑體" panose="020B0604030504040204" pitchFamily="34" charset="-120"/>
              </a:rPr>
              <a:t>：係指學生因身心狀況不佳。</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因個人因素</a:t>
            </a:r>
            <a:r>
              <a:rPr lang="zh-TW" altLang="zh-TW" sz="2400" dirty="0">
                <a:latin typeface="微軟正黑體" panose="020B0604030504040204" pitchFamily="34" charset="-120"/>
                <a:ea typeface="微軟正黑體" panose="020B0604030504040204" pitchFamily="34" charset="-120"/>
              </a:rPr>
              <a:t>：係指學生因個人生涯規劃、家庭經濟</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等因素。</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a:t>
            </a:r>
            <a:r>
              <a:rPr lang="zh-TW" altLang="zh-TW" dirty="0">
                <a:latin typeface="微軟正黑體" panose="020B0604030504040204" pitchFamily="34" charset="-120"/>
                <a:ea typeface="微軟正黑體" panose="020B0604030504040204" pitchFamily="34" charset="-120"/>
              </a:rPr>
              <a:t>因應「</a:t>
            </a:r>
            <a:r>
              <a:rPr lang="zh-TW" altLang="en-US" dirty="0">
                <a:latin typeface="微軟正黑體" panose="020B0604030504040204" pitchFamily="34" charset="-120"/>
                <a:ea typeface="微軟正黑體" panose="020B0604030504040204" pitchFamily="34" charset="-120"/>
              </a:rPr>
              <a:t>高等教育資訊整合平台</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172574" y="6359525"/>
            <a:ext cx="2743200" cy="365125"/>
          </a:xfrm>
        </p:spPr>
        <p:txBody>
          <a:bodyPr/>
          <a:lstStyle/>
          <a:p>
            <a:fld id="{BA36ACD9-F410-4E0C-AA39-2C3CA9F8E6F8}" type="slidenum">
              <a:rPr lang="zh-TW" altLang="en-US" smtClean="0"/>
              <a:t>29</a:t>
            </a:fld>
            <a:endParaRPr lang="zh-TW" altLang="en-US" dirty="0"/>
          </a:p>
        </p:txBody>
      </p:sp>
      <p:graphicFrame>
        <p:nvGraphicFramePr>
          <p:cNvPr id="7" name="表格 6"/>
          <p:cNvGraphicFramePr>
            <a:graphicFrameLocks noGrp="1"/>
          </p:cNvGraphicFramePr>
          <p:nvPr/>
        </p:nvGraphicFramePr>
        <p:xfrm>
          <a:off x="287246" y="1198561"/>
          <a:ext cx="11628528" cy="2618696"/>
        </p:xfrm>
        <a:graphic>
          <a:graphicData uri="http://schemas.openxmlformats.org/drawingml/2006/table">
            <a:tbl>
              <a:tblPr firstRow="1" firstCol="1" bandRow="1">
                <a:tableStyleId>{5C22544A-7EE6-4342-B048-85BDC9FD1C3A}</a:tableStyleId>
              </a:tblPr>
              <a:tblGrid>
                <a:gridCol w="388087">
                  <a:extLst>
                    <a:ext uri="{9D8B030D-6E8A-4147-A177-3AD203B41FA5}">
                      <a16:colId xmlns:a16="http://schemas.microsoft.com/office/drawing/2014/main" val="2364322581"/>
                    </a:ext>
                  </a:extLst>
                </a:gridCol>
                <a:gridCol w="357572">
                  <a:extLst>
                    <a:ext uri="{9D8B030D-6E8A-4147-A177-3AD203B41FA5}">
                      <a16:colId xmlns:a16="http://schemas.microsoft.com/office/drawing/2014/main" val="1950562126"/>
                    </a:ext>
                  </a:extLst>
                </a:gridCol>
                <a:gridCol w="356790">
                  <a:extLst>
                    <a:ext uri="{9D8B030D-6E8A-4147-A177-3AD203B41FA5}">
                      <a16:colId xmlns:a16="http://schemas.microsoft.com/office/drawing/2014/main" val="1394176811"/>
                    </a:ext>
                  </a:extLst>
                </a:gridCol>
                <a:gridCol w="357572">
                  <a:extLst>
                    <a:ext uri="{9D8B030D-6E8A-4147-A177-3AD203B41FA5}">
                      <a16:colId xmlns:a16="http://schemas.microsoft.com/office/drawing/2014/main" val="60702957"/>
                    </a:ext>
                  </a:extLst>
                </a:gridCol>
                <a:gridCol w="357572">
                  <a:extLst>
                    <a:ext uri="{9D8B030D-6E8A-4147-A177-3AD203B41FA5}">
                      <a16:colId xmlns:a16="http://schemas.microsoft.com/office/drawing/2014/main" val="1625977787"/>
                    </a:ext>
                  </a:extLst>
                </a:gridCol>
                <a:gridCol w="554745">
                  <a:extLst>
                    <a:ext uri="{9D8B030D-6E8A-4147-A177-3AD203B41FA5}">
                      <a16:colId xmlns:a16="http://schemas.microsoft.com/office/drawing/2014/main" val="1901959625"/>
                    </a:ext>
                  </a:extLst>
                </a:gridCol>
                <a:gridCol w="4367380">
                  <a:extLst>
                    <a:ext uri="{9D8B030D-6E8A-4147-A177-3AD203B41FA5}">
                      <a16:colId xmlns:a16="http://schemas.microsoft.com/office/drawing/2014/main" val="1207182004"/>
                    </a:ext>
                  </a:extLst>
                </a:gridCol>
                <a:gridCol w="984922">
                  <a:extLst>
                    <a:ext uri="{9D8B030D-6E8A-4147-A177-3AD203B41FA5}">
                      <a16:colId xmlns:a16="http://schemas.microsoft.com/office/drawing/2014/main" val="1972922529"/>
                    </a:ext>
                  </a:extLst>
                </a:gridCol>
                <a:gridCol w="769257">
                  <a:extLst>
                    <a:ext uri="{9D8B030D-6E8A-4147-A177-3AD203B41FA5}">
                      <a16:colId xmlns:a16="http://schemas.microsoft.com/office/drawing/2014/main" val="3657705579"/>
                    </a:ext>
                  </a:extLst>
                </a:gridCol>
                <a:gridCol w="725714">
                  <a:extLst>
                    <a:ext uri="{9D8B030D-6E8A-4147-A177-3AD203B41FA5}">
                      <a16:colId xmlns:a16="http://schemas.microsoft.com/office/drawing/2014/main" val="1219627114"/>
                    </a:ext>
                  </a:extLst>
                </a:gridCol>
                <a:gridCol w="783772">
                  <a:extLst>
                    <a:ext uri="{9D8B030D-6E8A-4147-A177-3AD203B41FA5}">
                      <a16:colId xmlns:a16="http://schemas.microsoft.com/office/drawing/2014/main" val="2108746168"/>
                    </a:ext>
                  </a:extLst>
                </a:gridCol>
                <a:gridCol w="870857">
                  <a:extLst>
                    <a:ext uri="{9D8B030D-6E8A-4147-A177-3AD203B41FA5}">
                      <a16:colId xmlns:a16="http://schemas.microsoft.com/office/drawing/2014/main" val="1003199979"/>
                    </a:ext>
                  </a:extLst>
                </a:gridCol>
                <a:gridCol w="754288">
                  <a:extLst>
                    <a:ext uri="{9D8B030D-6E8A-4147-A177-3AD203B41FA5}">
                      <a16:colId xmlns:a16="http://schemas.microsoft.com/office/drawing/2014/main" val="4195768103"/>
                    </a:ext>
                  </a:extLst>
                </a:gridCol>
              </a:tblGrid>
              <a:tr h="429323">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學年度</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學院</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系所</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學制</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延長修業學期數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申請延長修業年限因素</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6">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延修生人數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540392766"/>
                  </a:ext>
                </a:extLst>
              </a:tr>
              <a:tr h="10768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非原住民學生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smtClean="0">
                          <a:solidFill>
                            <a:schemeClr val="tx1"/>
                          </a:solidFill>
                          <a:effectLst/>
                          <a:latin typeface="微軟正黑體" panose="020B0604030504040204" pitchFamily="34" charset="-120"/>
                          <a:ea typeface="微軟正黑體" panose="020B0604030504040204" pitchFamily="34" charset="-120"/>
                        </a:rPr>
                        <a:t>原住民學生</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小</a:t>
                      </a:r>
                      <a:r>
                        <a:rPr lang="zh-TW" sz="1800" b="0" kern="0" dirty="0" smtClean="0">
                          <a:solidFill>
                            <a:schemeClr val="tx1"/>
                          </a:solidFill>
                          <a:effectLst/>
                          <a:latin typeface="微軟正黑體" panose="020B0604030504040204" pitchFamily="34" charset="-120"/>
                          <a:ea typeface="微軟正黑體" panose="020B0604030504040204" pitchFamily="34" charset="-120"/>
                        </a:rPr>
                        <a:t>計</a:t>
                      </a:r>
                      <a:endParaRPr lang="en-US" altLang="zh-TW" sz="1800" b="0" kern="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en-US" sz="1800" b="0" kern="0" dirty="0" smtClean="0">
                          <a:solidFill>
                            <a:schemeClr val="tx1"/>
                          </a:solidFill>
                          <a:effectLst/>
                          <a:latin typeface="微軟正黑體" panose="020B0604030504040204" pitchFamily="34" charset="-120"/>
                          <a:ea typeface="微軟正黑體" panose="020B0604030504040204" pitchFamily="34" charset="-120"/>
                        </a:rPr>
                        <a:t>(</a:t>
                      </a:r>
                      <a:r>
                        <a:rPr lang="zh-TW" sz="1800" b="0" kern="0" dirty="0">
                          <a:solidFill>
                            <a:schemeClr val="tx1"/>
                          </a:solidFill>
                          <a:effectLst/>
                          <a:latin typeface="微軟正黑體" panose="020B0604030504040204" pitchFamily="34" charset="-120"/>
                          <a:ea typeface="微軟正黑體" panose="020B0604030504040204" pitchFamily="34" charset="-120"/>
                        </a:rPr>
                        <a:t>系統自動加總</a:t>
                      </a:r>
                      <a:r>
                        <a:rPr lang="en-US" sz="1800" b="0" kern="0" dirty="0">
                          <a:solidFill>
                            <a:schemeClr val="tx1"/>
                          </a:solidFill>
                          <a:effectLst/>
                          <a:latin typeface="微軟正黑體" panose="020B0604030504040204" pitchFamily="34" charset="-120"/>
                          <a:ea typeface="微軟正黑體" panose="020B0604030504040204" pitchFamily="34" charset="-120"/>
                        </a:rPr>
                        <a:t>)</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extLst>
                  <a:ext uri="{0D108BD9-81ED-4DB2-BD59-A6C34878D82A}">
                    <a16:rowId xmlns:a16="http://schemas.microsoft.com/office/drawing/2014/main" val="4155751813"/>
                  </a:ext>
                </a:extLst>
              </a:tr>
              <a:tr h="111250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男</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57257960"/>
                  </a:ext>
                </a:extLst>
              </a:tr>
            </a:tbl>
          </a:graphicData>
        </a:graphic>
      </p:graphicFrame>
    </p:spTree>
    <p:extLst>
      <p:ext uri="{BB962C8B-B14F-4D97-AF65-F5344CB8AC3E}">
        <p14:creationId xmlns:p14="http://schemas.microsoft.com/office/powerpoint/2010/main" val="2449575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1</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作業時程</a:t>
            </a:r>
          </a:p>
        </p:txBody>
      </p:sp>
    </p:spTree>
    <p:extLst>
      <p:ext uri="{BB962C8B-B14F-4D97-AF65-F5344CB8AC3E}">
        <p14:creationId xmlns:p14="http://schemas.microsoft.com/office/powerpoint/2010/main" val="4314145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2110633263"/>
              </p:ext>
            </p:extLst>
          </p:nvPr>
        </p:nvGraphicFramePr>
        <p:xfrm>
          <a:off x="287246" y="1113724"/>
          <a:ext cx="11628529" cy="4385097"/>
        </p:xfrm>
        <a:graphic>
          <a:graphicData uri="http://schemas.openxmlformats.org/drawingml/2006/table">
            <a:tbl>
              <a:tblPr>
                <a:tableStyleId>{5C22544A-7EE6-4342-B048-85BDC9FD1C3A}</a:tableStyleId>
              </a:tblPr>
              <a:tblGrid>
                <a:gridCol w="331018">
                  <a:extLst>
                    <a:ext uri="{9D8B030D-6E8A-4147-A177-3AD203B41FA5}">
                      <a16:colId xmlns:a16="http://schemas.microsoft.com/office/drawing/2014/main" val="3066913427"/>
                    </a:ext>
                  </a:extLst>
                </a:gridCol>
                <a:gridCol w="289641">
                  <a:extLst>
                    <a:ext uri="{9D8B030D-6E8A-4147-A177-3AD203B41FA5}">
                      <a16:colId xmlns:a16="http://schemas.microsoft.com/office/drawing/2014/main" val="116152544"/>
                    </a:ext>
                  </a:extLst>
                </a:gridCol>
                <a:gridCol w="291940">
                  <a:extLst>
                    <a:ext uri="{9D8B030D-6E8A-4147-A177-3AD203B41FA5}">
                      <a16:colId xmlns:a16="http://schemas.microsoft.com/office/drawing/2014/main" val="1715351438"/>
                    </a:ext>
                  </a:extLst>
                </a:gridCol>
                <a:gridCol w="291940">
                  <a:extLst>
                    <a:ext uri="{9D8B030D-6E8A-4147-A177-3AD203B41FA5}">
                      <a16:colId xmlns:a16="http://schemas.microsoft.com/office/drawing/2014/main" val="606380954"/>
                    </a:ext>
                  </a:extLst>
                </a:gridCol>
                <a:gridCol w="755759">
                  <a:extLst>
                    <a:ext uri="{9D8B030D-6E8A-4147-A177-3AD203B41FA5}">
                      <a16:colId xmlns:a16="http://schemas.microsoft.com/office/drawing/2014/main" val="2687770768"/>
                    </a:ext>
                  </a:extLst>
                </a:gridCol>
                <a:gridCol w="361167">
                  <a:extLst>
                    <a:ext uri="{9D8B030D-6E8A-4147-A177-3AD203B41FA5}">
                      <a16:colId xmlns:a16="http://schemas.microsoft.com/office/drawing/2014/main" val="616855178"/>
                    </a:ext>
                  </a:extLst>
                </a:gridCol>
                <a:gridCol w="361167">
                  <a:extLst>
                    <a:ext uri="{9D8B030D-6E8A-4147-A177-3AD203B41FA5}">
                      <a16:colId xmlns:a16="http://schemas.microsoft.com/office/drawing/2014/main" val="460899360"/>
                    </a:ext>
                  </a:extLst>
                </a:gridCol>
                <a:gridCol w="526412">
                  <a:extLst>
                    <a:ext uri="{9D8B030D-6E8A-4147-A177-3AD203B41FA5}">
                      <a16:colId xmlns:a16="http://schemas.microsoft.com/office/drawing/2014/main" val="3620074826"/>
                    </a:ext>
                  </a:extLst>
                </a:gridCol>
                <a:gridCol w="656966">
                  <a:extLst>
                    <a:ext uri="{9D8B030D-6E8A-4147-A177-3AD203B41FA5}">
                      <a16:colId xmlns:a16="http://schemas.microsoft.com/office/drawing/2014/main" val="2478110608"/>
                    </a:ext>
                  </a:extLst>
                </a:gridCol>
                <a:gridCol w="393107">
                  <a:extLst>
                    <a:ext uri="{9D8B030D-6E8A-4147-A177-3AD203B41FA5}">
                      <a16:colId xmlns:a16="http://schemas.microsoft.com/office/drawing/2014/main" val="2414453537"/>
                    </a:ext>
                  </a:extLst>
                </a:gridCol>
                <a:gridCol w="393107">
                  <a:extLst>
                    <a:ext uri="{9D8B030D-6E8A-4147-A177-3AD203B41FA5}">
                      <a16:colId xmlns:a16="http://schemas.microsoft.com/office/drawing/2014/main" val="1226163154"/>
                    </a:ext>
                  </a:extLst>
                </a:gridCol>
                <a:gridCol w="683664">
                  <a:extLst>
                    <a:ext uri="{9D8B030D-6E8A-4147-A177-3AD203B41FA5}">
                      <a16:colId xmlns:a16="http://schemas.microsoft.com/office/drawing/2014/main" val="3987677435"/>
                    </a:ext>
                  </a:extLst>
                </a:gridCol>
                <a:gridCol w="1025495">
                  <a:extLst>
                    <a:ext uri="{9D8B030D-6E8A-4147-A177-3AD203B41FA5}">
                      <a16:colId xmlns:a16="http://schemas.microsoft.com/office/drawing/2014/main" val="751135526"/>
                    </a:ext>
                  </a:extLst>
                </a:gridCol>
                <a:gridCol w="504202">
                  <a:extLst>
                    <a:ext uri="{9D8B030D-6E8A-4147-A177-3AD203B41FA5}">
                      <a16:colId xmlns:a16="http://schemas.microsoft.com/office/drawing/2014/main" val="2720552759"/>
                    </a:ext>
                  </a:extLst>
                </a:gridCol>
                <a:gridCol w="504202">
                  <a:extLst>
                    <a:ext uri="{9D8B030D-6E8A-4147-A177-3AD203B41FA5}">
                      <a16:colId xmlns:a16="http://schemas.microsoft.com/office/drawing/2014/main" val="3750289484"/>
                    </a:ext>
                  </a:extLst>
                </a:gridCol>
                <a:gridCol w="293167">
                  <a:extLst>
                    <a:ext uri="{9D8B030D-6E8A-4147-A177-3AD203B41FA5}">
                      <a16:colId xmlns:a16="http://schemas.microsoft.com/office/drawing/2014/main" val="2161457268"/>
                    </a:ext>
                  </a:extLst>
                </a:gridCol>
                <a:gridCol w="1676400">
                  <a:extLst>
                    <a:ext uri="{9D8B030D-6E8A-4147-A177-3AD203B41FA5}">
                      <a16:colId xmlns:a16="http://schemas.microsoft.com/office/drawing/2014/main" val="2601163983"/>
                    </a:ext>
                  </a:extLst>
                </a:gridCol>
                <a:gridCol w="1064190">
                  <a:extLst>
                    <a:ext uri="{9D8B030D-6E8A-4147-A177-3AD203B41FA5}">
                      <a16:colId xmlns:a16="http://schemas.microsoft.com/office/drawing/2014/main" val="1465683377"/>
                    </a:ext>
                  </a:extLst>
                </a:gridCol>
                <a:gridCol w="367469">
                  <a:extLst>
                    <a:ext uri="{9D8B030D-6E8A-4147-A177-3AD203B41FA5}">
                      <a16:colId xmlns:a16="http://schemas.microsoft.com/office/drawing/2014/main" val="4054790233"/>
                    </a:ext>
                  </a:extLst>
                </a:gridCol>
                <a:gridCol w="857516">
                  <a:extLst>
                    <a:ext uri="{9D8B030D-6E8A-4147-A177-3AD203B41FA5}">
                      <a16:colId xmlns:a16="http://schemas.microsoft.com/office/drawing/2014/main" val="1928329616"/>
                    </a:ext>
                  </a:extLst>
                </a:gridCol>
              </a:tblGrid>
              <a:tr h="672347">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學年度</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系所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學制</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第幾年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是否符合延畢生條件</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gridSpan="8">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全學年全部</a:t>
                      </a:r>
                      <a:r>
                        <a:rPr lang="zh-TW" sz="1600" b="1" kern="0" dirty="0" smtClean="0">
                          <a:solidFill>
                            <a:srgbClr val="FF0000"/>
                          </a:solidFill>
                          <a:effectLst/>
                          <a:latin typeface="微軟正黑體" panose="020B0604030504040204" pitchFamily="34" charset="-120"/>
                          <a:ea typeface="微軟正黑體" panose="020B0604030504040204" pitchFamily="34" charset="-120"/>
                        </a:rPr>
                        <a:t>學分</a:t>
                      </a:r>
                      <a:endParaRPr lang="en-US" altLang="zh-TW" sz="1600" b="1" kern="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學生</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部分</a:t>
                      </a:r>
                      <a:r>
                        <a:rPr lang="zh-TW" sz="1600" b="1" kern="0" dirty="0" smtClean="0">
                          <a:solidFill>
                            <a:srgbClr val="FF0000"/>
                          </a:solidFill>
                          <a:effectLst/>
                          <a:latin typeface="微軟正黑體" panose="020B0604030504040204" pitchFamily="34" charset="-120"/>
                          <a:ea typeface="微軟正黑體" panose="020B0604030504040204" pitchFamily="34" charset="-120"/>
                        </a:rPr>
                        <a:t>學分</a:t>
                      </a:r>
                      <a:endParaRPr lang="en-US" altLang="zh-TW" sz="1600" b="1" kern="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學生</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4">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marL="71755" marR="71755" algn="ctr">
                        <a:spcAft>
                          <a:spcPts val="0"/>
                        </a:spcAft>
                      </a:pPr>
                      <a:r>
                        <a:rPr lang="zh-TW" sz="1600" b="1" kern="100">
                          <a:solidFill>
                            <a:srgbClr val="FF0000"/>
                          </a:solidFill>
                          <a:effectLst/>
                          <a:latin typeface="微軟正黑體" panose="020B0604030504040204" pitchFamily="34" charset="-120"/>
                          <a:ea typeface="微軟正黑體" panose="020B0604030504040204" pitchFamily="34" charset="-120"/>
                        </a:rPr>
                        <a:t>國別</a:t>
                      </a:r>
                      <a:r>
                        <a:rPr lang="en-US" sz="1600" b="1" kern="100">
                          <a:solidFill>
                            <a:srgbClr val="FF0000"/>
                          </a:solidFill>
                          <a:effectLst/>
                          <a:latin typeface="微軟正黑體" panose="020B0604030504040204" pitchFamily="34" charset="-120"/>
                          <a:ea typeface="微軟正黑體" panose="020B0604030504040204" pitchFamily="34" charset="-120"/>
                        </a:rPr>
                        <a:t>/</a:t>
                      </a:r>
                      <a:r>
                        <a:rPr lang="zh-TW" sz="1600" b="1" kern="100">
                          <a:solidFill>
                            <a:srgbClr val="FF0000"/>
                          </a:solidFill>
                          <a:effectLst/>
                          <a:latin typeface="微軟正黑體" panose="020B0604030504040204" pitchFamily="34" charset="-120"/>
                          <a:ea typeface="微軟正黑體" panose="020B0604030504040204" pitchFamily="34" charset="-120"/>
                        </a:rPr>
                        <a:t>地區</a:t>
                      </a:r>
                    </a:p>
                  </a:txBody>
                  <a:tcPr marL="17778" marR="17778"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佐證資料</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579544942"/>
                  </a:ext>
                </a:extLst>
              </a:tr>
              <a:tr h="63238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總人數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2" gridSpan="2">
                  <a:txBody>
                    <a:bodyPr/>
                    <a:lstStyle/>
                    <a:p>
                      <a:pP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繁星</a:t>
                      </a: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菁英管道入學人數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2" gridSpan="2">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外籍生人數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學分數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期間</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人數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學分數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期間</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559521517"/>
                  </a:ext>
                </a:extLst>
              </a:tr>
              <a:tr h="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女</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587947079"/>
                  </a:ext>
                </a:extLst>
              </a:tr>
              <a:tr h="79939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女</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女</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女</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pPr algn="ctr">
                        <a:spcAft>
                          <a:spcPts val="0"/>
                        </a:spcAft>
                      </a:pPr>
                      <a:endParaRPr lang="zh-TW" sz="1600" b="1" kern="100" dirty="0">
                        <a:solidFill>
                          <a:srgbClr val="FF0000"/>
                        </a:solidFill>
                        <a:effectLst/>
                        <a:latin typeface="Times New Roman" panose="02020603050405020304" pitchFamily="18" charset="0"/>
                        <a:ea typeface="標楷體" panose="03000509000000000000" pitchFamily="65"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pPr algn="ctr">
                        <a:spcAft>
                          <a:spcPts val="0"/>
                        </a:spcAft>
                      </a:pPr>
                      <a:endParaRPr lang="zh-TW" sz="1600" b="1" kern="100">
                        <a:solidFill>
                          <a:srgbClr val="FF0000"/>
                        </a:solidFill>
                        <a:effectLst/>
                        <a:latin typeface="Times New Roman" panose="02020603050405020304" pitchFamily="18" charset="0"/>
                        <a:ea typeface="標楷體" panose="03000509000000000000" pitchFamily="65"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667344299"/>
                  </a:ext>
                </a:extLst>
              </a:tr>
              <a:tr h="2255566">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是</a:t>
                      </a:r>
                      <a:endParaRPr lang="zh-TW" sz="1600" b="1" kern="10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否</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□當學年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□分學年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marL="152400" indent="-152400"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□僅於寒假</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□僅於暑假</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□全學期</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全部學分</a:t>
                      </a:r>
                      <a:r>
                        <a:rPr lang="zh-TW" sz="1600" b="1" kern="100" dirty="0">
                          <a:solidFill>
                            <a:srgbClr val="FF0000"/>
                          </a:solidFill>
                          <a:effectLst/>
                          <a:latin typeface="微軟正黑體" panose="020B0604030504040204" pitchFamily="34" charset="-120"/>
                          <a:ea typeface="微軟正黑體" panose="020B0604030504040204" pitchFamily="34" charset="-120"/>
                        </a:rPr>
                        <a:t>實習</a:t>
                      </a:r>
                    </a:p>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□其他</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校外</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實習</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附屬機構</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實習</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□有合約</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□有公函</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□其他</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□無</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637643127"/>
                  </a:ext>
                </a:extLst>
              </a:tr>
            </a:tbl>
          </a:graphicData>
        </a:graphic>
      </p:graphicFrame>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rgbClr val="FF0000"/>
                </a:solidFill>
              </a:rPr>
              <a:t>刪除</a:t>
            </a:r>
            <a:r>
              <a:rPr lang="zh-TW" altLang="en-US" sz="3800" dirty="0">
                <a:solidFill>
                  <a:schemeClr val="accent6">
                    <a:lumMod val="50000"/>
                  </a:schemeClr>
                </a:solidFill>
              </a:rPr>
              <a:t>表</a:t>
            </a:r>
            <a:r>
              <a:rPr lang="en-US" altLang="zh-TW" sz="3800" dirty="0">
                <a:solidFill>
                  <a:schemeClr val="accent6">
                    <a:lumMod val="50000"/>
                  </a:schemeClr>
                </a:solidFill>
              </a:rPr>
              <a:t>4-7</a:t>
            </a:r>
            <a:r>
              <a:rPr lang="zh-TW" altLang="en-US" sz="3800" dirty="0">
                <a:solidFill>
                  <a:schemeClr val="accent6">
                    <a:lumMod val="50000"/>
                  </a:schemeClr>
                </a:solidFill>
              </a:rPr>
              <a:t>實習學生人數資料表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4385097"/>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4385095"/>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a:xfrm>
            <a:off x="8610600" y="6324600"/>
            <a:ext cx="2743200" cy="365125"/>
          </a:xfrm>
        </p:spPr>
        <p:txBody>
          <a:bodyPr/>
          <a:lstStyle/>
          <a:p>
            <a:fld id="{BA36ACD9-F410-4E0C-AA39-2C3CA9F8E6F8}" type="slidenum">
              <a:rPr lang="zh-TW" altLang="en-US" smtClean="0"/>
              <a:t>30</a:t>
            </a:fld>
            <a:endParaRPr lang="zh-TW" altLang="en-US" dirty="0"/>
          </a:p>
        </p:txBody>
      </p:sp>
    </p:spTree>
    <p:extLst>
      <p:ext uri="{BB962C8B-B14F-4D97-AF65-F5344CB8AC3E}">
        <p14:creationId xmlns:p14="http://schemas.microsoft.com/office/powerpoint/2010/main" val="21832677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800" dirty="0">
                <a:solidFill>
                  <a:srgbClr val="FF0000"/>
                </a:solidFill>
              </a:rPr>
              <a:t>刪除</a:t>
            </a:r>
            <a:r>
              <a:rPr lang="zh-TW" altLang="zh-TW" sz="3800" dirty="0" smtClean="0">
                <a:solidFill>
                  <a:schemeClr val="accent6">
                    <a:lumMod val="50000"/>
                  </a:schemeClr>
                </a:solidFill>
              </a:rPr>
              <a:t>表</a:t>
            </a:r>
            <a:r>
              <a:rPr lang="en-US" altLang="zh-TW" sz="3800" dirty="0">
                <a:solidFill>
                  <a:schemeClr val="accent6">
                    <a:lumMod val="50000"/>
                  </a:schemeClr>
                </a:solidFill>
              </a:rPr>
              <a:t>4-7-1 </a:t>
            </a:r>
            <a:r>
              <a:rPr lang="zh-TW" altLang="zh-TW" sz="3800" dirty="0">
                <a:solidFill>
                  <a:schemeClr val="accent6">
                    <a:lumMod val="50000"/>
                  </a:schemeClr>
                </a:solidFill>
              </a:rPr>
              <a:t>學生校外實習總時數調查表</a:t>
            </a:r>
            <a:endParaRPr lang="zh-TW"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9</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31</a:t>
            </a:fld>
            <a:endParaRPr lang="zh-TW" altLang="en-US" dirty="0"/>
          </a:p>
        </p:txBody>
      </p:sp>
      <p:graphicFrame>
        <p:nvGraphicFramePr>
          <p:cNvPr id="6" name="表格 5"/>
          <p:cNvGraphicFramePr>
            <a:graphicFrameLocks noGrp="1"/>
          </p:cNvGraphicFramePr>
          <p:nvPr>
            <p:extLst>
              <p:ext uri="{D42A27DB-BD31-4B8C-83A1-F6EECF244321}">
                <p14:modId xmlns:p14="http://schemas.microsoft.com/office/powerpoint/2010/main" val="992160481"/>
              </p:ext>
            </p:extLst>
          </p:nvPr>
        </p:nvGraphicFramePr>
        <p:xfrm>
          <a:off x="287246" y="1211498"/>
          <a:ext cx="11437582" cy="4830380"/>
        </p:xfrm>
        <a:graphic>
          <a:graphicData uri="http://schemas.openxmlformats.org/drawingml/2006/table">
            <a:tbl>
              <a:tblPr>
                <a:tableStyleId>{5C22544A-7EE6-4342-B048-85BDC9FD1C3A}</a:tableStyleId>
              </a:tblPr>
              <a:tblGrid>
                <a:gridCol w="1351922">
                  <a:extLst>
                    <a:ext uri="{9D8B030D-6E8A-4147-A177-3AD203B41FA5}">
                      <a16:colId xmlns:a16="http://schemas.microsoft.com/office/drawing/2014/main" val="10172285"/>
                    </a:ext>
                  </a:extLst>
                </a:gridCol>
                <a:gridCol w="665667">
                  <a:extLst>
                    <a:ext uri="{9D8B030D-6E8A-4147-A177-3AD203B41FA5}">
                      <a16:colId xmlns:a16="http://schemas.microsoft.com/office/drawing/2014/main" val="2675083361"/>
                    </a:ext>
                  </a:extLst>
                </a:gridCol>
                <a:gridCol w="775468">
                  <a:extLst>
                    <a:ext uri="{9D8B030D-6E8A-4147-A177-3AD203B41FA5}">
                      <a16:colId xmlns:a16="http://schemas.microsoft.com/office/drawing/2014/main" val="302388019"/>
                    </a:ext>
                  </a:extLst>
                </a:gridCol>
                <a:gridCol w="969907">
                  <a:extLst>
                    <a:ext uri="{9D8B030D-6E8A-4147-A177-3AD203B41FA5}">
                      <a16:colId xmlns:a16="http://schemas.microsoft.com/office/drawing/2014/main" val="2935479213"/>
                    </a:ext>
                  </a:extLst>
                </a:gridCol>
                <a:gridCol w="1043108">
                  <a:extLst>
                    <a:ext uri="{9D8B030D-6E8A-4147-A177-3AD203B41FA5}">
                      <a16:colId xmlns:a16="http://schemas.microsoft.com/office/drawing/2014/main" val="3994974504"/>
                    </a:ext>
                  </a:extLst>
                </a:gridCol>
                <a:gridCol w="935594">
                  <a:extLst>
                    <a:ext uri="{9D8B030D-6E8A-4147-A177-3AD203B41FA5}">
                      <a16:colId xmlns:a16="http://schemas.microsoft.com/office/drawing/2014/main" val="2090269297"/>
                    </a:ext>
                  </a:extLst>
                </a:gridCol>
                <a:gridCol w="3060698">
                  <a:extLst>
                    <a:ext uri="{9D8B030D-6E8A-4147-A177-3AD203B41FA5}">
                      <a16:colId xmlns:a16="http://schemas.microsoft.com/office/drawing/2014/main" val="2223885158"/>
                    </a:ext>
                  </a:extLst>
                </a:gridCol>
                <a:gridCol w="1381659">
                  <a:extLst>
                    <a:ext uri="{9D8B030D-6E8A-4147-A177-3AD203B41FA5}">
                      <a16:colId xmlns:a16="http://schemas.microsoft.com/office/drawing/2014/main" val="1783451210"/>
                    </a:ext>
                  </a:extLst>
                </a:gridCol>
                <a:gridCol w="1253559">
                  <a:extLst>
                    <a:ext uri="{9D8B030D-6E8A-4147-A177-3AD203B41FA5}">
                      <a16:colId xmlns:a16="http://schemas.microsoft.com/office/drawing/2014/main" val="3214661049"/>
                    </a:ext>
                  </a:extLst>
                </a:gridCol>
              </a:tblGrid>
              <a:tr h="1102613">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學年度</a:t>
                      </a:r>
                      <a:r>
                        <a:rPr lang="en-US"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0" dirty="0">
                          <a:solidFill>
                            <a:srgbClr val="FF0000"/>
                          </a:solidFill>
                          <a:effectLst/>
                          <a:latin typeface="微軟正黑體" panose="020B0604030504040204" pitchFamily="34" charset="-120"/>
                          <a:ea typeface="微軟正黑體" panose="020B0604030504040204" pitchFamily="34" charset="-120"/>
                        </a:rPr>
                        <a:t>學期</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學制</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第幾年</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實習總時數</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實習場所</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國別</a:t>
                      </a:r>
                      <a:r>
                        <a:rPr lang="en-US" sz="1800" b="1" kern="0">
                          <a:solidFill>
                            <a:srgbClr val="FF0000"/>
                          </a:solidFill>
                          <a:effectLst/>
                          <a:latin typeface="微軟正黑體" panose="020B0604030504040204" pitchFamily="34" charset="-120"/>
                          <a:ea typeface="微軟正黑體" panose="020B0604030504040204" pitchFamily="34" charset="-120"/>
                        </a:rPr>
                        <a:t>/</a:t>
                      </a:r>
                      <a:r>
                        <a:rPr lang="zh-TW" sz="1800" b="1" kern="0">
                          <a:solidFill>
                            <a:srgbClr val="FF0000"/>
                          </a:solidFill>
                          <a:effectLst/>
                          <a:latin typeface="微軟正黑體" panose="020B0604030504040204" pitchFamily="34" charset="-120"/>
                          <a:ea typeface="微軟正黑體" panose="020B0604030504040204" pitchFamily="34" charset="-120"/>
                        </a:rPr>
                        <a:t>地區</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佐證資料</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753842819"/>
                  </a:ext>
                </a:extLst>
              </a:tr>
              <a:tr h="3727767">
                <a:tc>
                  <a:txBody>
                    <a:bodyPr/>
                    <a:lstStyle/>
                    <a:p>
                      <a:pPr algn="just">
                        <a:spcBef>
                          <a:spcPts val="600"/>
                        </a:spcBef>
                        <a:spcAft>
                          <a:spcPts val="0"/>
                        </a:spcAft>
                      </a:pPr>
                      <a:r>
                        <a:rPr lang="en-US" sz="1800" b="1" kern="100">
                          <a:solidFill>
                            <a:srgbClr val="FF0000"/>
                          </a:solidFill>
                          <a:effectLst/>
                          <a:latin typeface="微軟正黑體" panose="020B0604030504040204" pitchFamily="34" charset="-120"/>
                          <a:ea typeface="微軟正黑體" panose="020B0604030504040204" pitchFamily="34" charset="-120"/>
                        </a:rPr>
                        <a:t> </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全學年</a:t>
                      </a:r>
                      <a:r>
                        <a:rPr lang="en-US" sz="1800" b="1" kern="100" dirty="0">
                          <a:solidFill>
                            <a:srgbClr val="FF0000"/>
                          </a:solidFill>
                          <a:effectLst/>
                          <a:latin typeface="微軟正黑體" panose="020B0604030504040204" pitchFamily="34" charset="-120"/>
                          <a:ea typeface="微軟正黑體" panose="020B0604030504040204" pitchFamily="34" charset="-120"/>
                        </a:rPr>
                        <a:t/>
                      </a:r>
                      <a:br>
                        <a:rPr lang="en-US" sz="1800" b="1" kern="100" dirty="0">
                          <a:solidFill>
                            <a:srgbClr val="FF0000"/>
                          </a:solidFill>
                          <a:effectLst/>
                          <a:latin typeface="微軟正黑體" panose="020B0604030504040204" pitchFamily="34" charset="-120"/>
                          <a:ea typeface="微軟正黑體" panose="020B0604030504040204" pitchFamily="34" charset="-120"/>
                        </a:rPr>
                      </a:br>
                      <a:r>
                        <a:rPr lang="zh-TW" sz="1800" b="1" kern="100" dirty="0">
                          <a:solidFill>
                            <a:srgbClr val="FF0000"/>
                          </a:solidFill>
                          <a:effectLst/>
                          <a:latin typeface="微軟正黑體" panose="020B0604030504040204" pitchFamily="34" charset="-120"/>
                          <a:ea typeface="微軟正黑體" panose="020B0604030504040204" pitchFamily="34" charset="-120"/>
                        </a:rPr>
                        <a:t>全部學分</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全學年</a:t>
                      </a:r>
                      <a:r>
                        <a:rPr lang="en-US" sz="1800" b="1" kern="100" dirty="0">
                          <a:solidFill>
                            <a:srgbClr val="FF0000"/>
                          </a:solidFill>
                          <a:effectLst/>
                          <a:latin typeface="微軟正黑體" panose="020B0604030504040204" pitchFamily="34" charset="-120"/>
                          <a:ea typeface="微軟正黑體" panose="020B0604030504040204" pitchFamily="34" charset="-120"/>
                        </a:rPr>
                        <a:t/>
                      </a:r>
                      <a:br>
                        <a:rPr lang="en-US" sz="1800" b="1" kern="100" dirty="0">
                          <a:solidFill>
                            <a:srgbClr val="FF0000"/>
                          </a:solidFill>
                          <a:effectLst/>
                          <a:latin typeface="微軟正黑體" panose="020B0604030504040204" pitchFamily="34" charset="-120"/>
                          <a:ea typeface="微軟正黑體" panose="020B0604030504040204" pitchFamily="34" charset="-120"/>
                        </a:rPr>
                      </a:br>
                      <a:r>
                        <a:rPr lang="zh-TW" sz="1800" b="1" kern="100" dirty="0">
                          <a:solidFill>
                            <a:srgbClr val="FF0000"/>
                          </a:solidFill>
                          <a:effectLst/>
                          <a:latin typeface="微軟正黑體" panose="020B0604030504040204" pitchFamily="34" charset="-120"/>
                          <a:ea typeface="微軟正黑體" panose="020B0604030504040204" pitchFamily="34" charset="-120"/>
                        </a:rPr>
                        <a:t>部分學分</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國內</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國內</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國外、海外</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國外、海外</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大陸、港澳地區</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大陸、港澳地區</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□有合約</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□有公函</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□其他</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□無</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856729869"/>
                  </a:ext>
                </a:extLst>
              </a:tr>
            </a:tbl>
          </a:graphicData>
        </a:graphic>
      </p:graphicFrame>
      <p:cxnSp>
        <p:nvCxnSpPr>
          <p:cNvPr id="8" name="直線接點 7"/>
          <p:cNvCxnSpPr/>
          <p:nvPr/>
        </p:nvCxnSpPr>
        <p:spPr>
          <a:xfrm>
            <a:off x="287246" y="1211498"/>
            <a:ext cx="11437582" cy="48303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287246" y="1211499"/>
            <a:ext cx="11437582" cy="48303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9019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smtClean="0">
                <a:solidFill>
                  <a:srgbClr val="FF0000"/>
                </a:solidFill>
              </a:rPr>
              <a:t>【</a:t>
            </a:r>
            <a:r>
              <a:rPr lang="zh-TW" altLang="en-US" sz="3800" dirty="0">
                <a:solidFill>
                  <a:srgbClr val="FF0000"/>
                </a:solidFill>
              </a:rPr>
              <a:t>新表</a:t>
            </a:r>
            <a:r>
              <a:rPr lang="en-US" altLang="zh-TW" sz="3800" dirty="0" smtClean="0">
                <a:solidFill>
                  <a:srgbClr val="FF0000"/>
                </a:solidFill>
              </a:rPr>
              <a:t>】</a:t>
            </a:r>
            <a:r>
              <a:rPr lang="zh-TW" altLang="zh-TW" sz="3800" dirty="0" smtClean="0">
                <a:solidFill>
                  <a:schemeClr val="accent6">
                    <a:lumMod val="50000"/>
                  </a:schemeClr>
                </a:solidFill>
              </a:rPr>
              <a:t>表</a:t>
            </a:r>
            <a:r>
              <a:rPr lang="en-US" altLang="zh-TW" sz="3800" dirty="0" smtClean="0">
                <a:solidFill>
                  <a:schemeClr val="accent6">
                    <a:lumMod val="50000"/>
                  </a:schemeClr>
                </a:solidFill>
              </a:rPr>
              <a:t>4-7-2</a:t>
            </a:r>
            <a:r>
              <a:rPr lang="zh-TW" altLang="zh-TW" sz="3800" dirty="0" smtClean="0">
                <a:solidFill>
                  <a:schemeClr val="accent6">
                    <a:lumMod val="50000"/>
                  </a:schemeClr>
                </a:solidFill>
              </a:rPr>
              <a:t>學生</a:t>
            </a:r>
            <a:r>
              <a:rPr lang="zh-TW" altLang="en-US" sz="3800" dirty="0" smtClean="0">
                <a:solidFill>
                  <a:schemeClr val="accent6">
                    <a:lumMod val="50000"/>
                  </a:schemeClr>
                </a:solidFill>
              </a:rPr>
              <a:t>校外</a:t>
            </a:r>
            <a:r>
              <a:rPr lang="zh-TW" altLang="zh-TW" sz="3800" dirty="0" smtClean="0">
                <a:solidFill>
                  <a:schemeClr val="accent6">
                    <a:lumMod val="50000"/>
                  </a:schemeClr>
                </a:solidFill>
              </a:rPr>
              <a:t>實習資料</a:t>
            </a:r>
            <a:r>
              <a:rPr lang="zh-TW" altLang="zh-TW" sz="3800" dirty="0">
                <a:solidFill>
                  <a:schemeClr val="accent6">
                    <a:lumMod val="50000"/>
                  </a:schemeClr>
                </a:solidFill>
              </a:rPr>
              <a:t>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369880"/>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實習總時數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000" dirty="0" smtClean="0">
                <a:latin typeface="微軟正黑體" panose="020B0604030504040204" pitchFamily="34" charset="-120"/>
                <a:ea typeface="微軟正黑體" panose="020B0604030504040204" pitchFamily="34" charset="-120"/>
              </a:rPr>
              <a:t>請學校分別填報全學年全部學分實習學生與部分學分實習學生之總時數。</a:t>
            </a:r>
            <a:endParaRPr lang="en-US" altLang="zh-TW" sz="20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請</a:t>
            </a:r>
            <a:r>
              <a:rPr lang="zh-TW" altLang="en-US" sz="2000" dirty="0">
                <a:latin typeface="微軟正黑體" panose="020B0604030504040204" pitchFamily="34" charset="-120"/>
                <a:ea typeface="微軟正黑體" panose="020B0604030504040204" pitchFamily="34" charset="-120"/>
              </a:rPr>
              <a:t>依據各校訂定計算實習學分之「學生實習辦法」列計學生實習時數；若辦法中無明確制訂學生實習時數計算方式，則以學生實際實習時數填報</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需提出實習時數之證明文件</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可填至小數點第</a:t>
            </a:r>
            <a:r>
              <a:rPr lang="en-US" altLang="zh-TW" sz="2000"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位</a:t>
            </a:r>
            <a:r>
              <a:rPr lang="en-US" altLang="zh-TW" sz="2000" dirty="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a:t>
            </a: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簽約</a:t>
            </a:r>
            <a:r>
              <a:rPr lang="zh-TW" altLang="en-US" sz="2000" dirty="0">
                <a:latin typeface="微軟正黑體" panose="020B0604030504040204" pitchFamily="34" charset="-120"/>
                <a:ea typeface="微軟正黑體" panose="020B0604030504040204" pitchFamily="34" charset="-120"/>
              </a:rPr>
              <a:t>或公函內容與實際執行若有差異，請以實際時數</a:t>
            </a:r>
            <a:r>
              <a:rPr lang="zh-TW" altLang="en-US" sz="2000" dirty="0" smtClean="0">
                <a:latin typeface="微軟正黑體" panose="020B0604030504040204" pitchFamily="34" charset="-120"/>
                <a:ea typeface="微軟正黑體" panose="020B0604030504040204" pitchFamily="34" charset="-120"/>
              </a:rPr>
              <a:t>填報。</a:t>
            </a:r>
            <a:endParaRPr lang="zh-TW" altLang="en-US"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若</a:t>
            </a:r>
            <a:r>
              <a:rPr lang="zh-TW" altLang="en-US" sz="2000" dirty="0">
                <a:latin typeface="微軟正黑體" panose="020B0604030504040204" pitchFamily="34" charset="-120"/>
                <a:ea typeface="微軟正黑體" panose="020B0604030504040204" pitchFamily="34" charset="-120"/>
              </a:rPr>
              <a:t>學生實習係以天數計算，請換算至小時填報</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  </a:t>
            </a:r>
            <a:r>
              <a:rPr lang="en-US" altLang="zh-TW" sz="1600" dirty="0" smtClean="0">
                <a:latin typeface="微軟正黑體" panose="020B0604030504040204" pitchFamily="34" charset="-120"/>
                <a:ea typeface="微軟正黑體" panose="020B0604030504040204" pitchFamily="34" charset="-120"/>
              </a:rPr>
              <a:t>      </a:t>
            </a:r>
            <a:r>
              <a:rPr lang="zh-TW" altLang="zh-TW" sz="1600" dirty="0" smtClean="0">
                <a:latin typeface="微軟正黑體" panose="020B0604030504040204" pitchFamily="34" charset="-120"/>
                <a:ea typeface="微軟正黑體" panose="020B0604030504040204" pitchFamily="34" charset="-120"/>
              </a:rPr>
              <a:t>【</a:t>
            </a:r>
            <a:r>
              <a:rPr lang="en-US" altLang="zh-TW" sz="1600" dirty="0" smtClean="0">
                <a:latin typeface="微軟正黑體" panose="020B0604030504040204" pitchFamily="34" charset="-120"/>
                <a:ea typeface="微軟正黑體" panose="020B0604030504040204" pitchFamily="34" charset="-120"/>
              </a:rPr>
              <a:t>107</a:t>
            </a:r>
            <a:r>
              <a:rPr lang="zh-TW" altLang="zh-TW" sz="1600" dirty="0" smtClean="0">
                <a:latin typeface="微軟正黑體" panose="020B0604030504040204" pitchFamily="34" charset="-120"/>
                <a:ea typeface="微軟正黑體" panose="020B0604030504040204" pitchFamily="34" charset="-120"/>
              </a:rPr>
              <a:t>年</a:t>
            </a:r>
            <a:r>
              <a:rPr lang="en-US" altLang="zh-TW" sz="1600" dirty="0" smtClean="0">
                <a:latin typeface="微軟正黑體" panose="020B0604030504040204" pitchFamily="34" charset="-120"/>
                <a:ea typeface="微軟正黑體" panose="020B0604030504040204" pitchFamily="34" charset="-120"/>
              </a:rPr>
              <a:t>03</a:t>
            </a:r>
            <a:r>
              <a:rPr lang="zh-TW" altLang="zh-TW" sz="1600" dirty="0" smtClean="0">
                <a:latin typeface="微軟正黑體" panose="020B0604030504040204" pitchFamily="34" charset="-120"/>
                <a:ea typeface="微軟正黑體" panose="020B0604030504040204" pitchFamily="34" charset="-120"/>
              </a:rPr>
              <a:t>月因應「</a:t>
            </a:r>
            <a:r>
              <a:rPr lang="zh-TW" altLang="en-US" sz="1600" dirty="0">
                <a:latin typeface="微軟正黑體" panose="020B0604030504040204" pitchFamily="34" charset="-120"/>
                <a:ea typeface="微軟正黑體" panose="020B0604030504040204" pitchFamily="34" charset="-120"/>
              </a:rPr>
              <a:t>高等教育資訊整合平台</a:t>
            </a:r>
            <a:r>
              <a:rPr lang="zh-TW"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需求</a:t>
            </a:r>
            <a:r>
              <a:rPr lang="zh-TW" altLang="zh-TW" sz="1600" dirty="0">
                <a:latin typeface="微軟正黑體" panose="020B0604030504040204" pitchFamily="34" charset="-120"/>
                <a:ea typeface="微軟正黑體" panose="020B0604030504040204" pitchFamily="34" charset="-120"/>
              </a:rPr>
              <a:t>增加欄位】</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a:xfrm>
            <a:off x="9448800" y="6359524"/>
            <a:ext cx="2743200" cy="365125"/>
          </a:xfrm>
        </p:spPr>
        <p:txBody>
          <a:bodyPr/>
          <a:lstStyle/>
          <a:p>
            <a:fld id="{BA36ACD9-F410-4E0C-AA39-2C3CA9F8E6F8}" type="slidenum">
              <a:rPr lang="zh-TW" altLang="en-US" smtClean="0"/>
              <a:t>32</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11054948"/>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val="3479323919"/>
                    </a:ext>
                  </a:extLst>
                </a:gridCol>
                <a:gridCol w="298530">
                  <a:extLst>
                    <a:ext uri="{9D8B030D-6E8A-4147-A177-3AD203B41FA5}">
                      <a16:colId xmlns:a16="http://schemas.microsoft.com/office/drawing/2014/main" val="2440349088"/>
                    </a:ext>
                  </a:extLst>
                </a:gridCol>
                <a:gridCol w="298530">
                  <a:extLst>
                    <a:ext uri="{9D8B030D-6E8A-4147-A177-3AD203B41FA5}">
                      <a16:colId xmlns:a16="http://schemas.microsoft.com/office/drawing/2014/main" val="1234090054"/>
                    </a:ext>
                  </a:extLst>
                </a:gridCol>
                <a:gridCol w="298530">
                  <a:extLst>
                    <a:ext uri="{9D8B030D-6E8A-4147-A177-3AD203B41FA5}">
                      <a16:colId xmlns:a16="http://schemas.microsoft.com/office/drawing/2014/main" val="1743610610"/>
                    </a:ext>
                  </a:extLst>
                </a:gridCol>
                <a:gridCol w="760576">
                  <a:extLst>
                    <a:ext uri="{9D8B030D-6E8A-4147-A177-3AD203B41FA5}">
                      <a16:colId xmlns:a16="http://schemas.microsoft.com/office/drawing/2014/main" val="1471259666"/>
                    </a:ext>
                  </a:extLst>
                </a:gridCol>
                <a:gridCol w="358924">
                  <a:extLst>
                    <a:ext uri="{9D8B030D-6E8A-4147-A177-3AD203B41FA5}">
                      <a16:colId xmlns:a16="http://schemas.microsoft.com/office/drawing/2014/main" val="877528149"/>
                    </a:ext>
                  </a:extLst>
                </a:gridCol>
                <a:gridCol w="358924">
                  <a:extLst>
                    <a:ext uri="{9D8B030D-6E8A-4147-A177-3AD203B41FA5}">
                      <a16:colId xmlns:a16="http://schemas.microsoft.com/office/drawing/2014/main" val="1584889312"/>
                    </a:ext>
                  </a:extLst>
                </a:gridCol>
                <a:gridCol w="358924">
                  <a:extLst>
                    <a:ext uri="{9D8B030D-6E8A-4147-A177-3AD203B41FA5}">
                      <a16:colId xmlns:a16="http://schemas.microsoft.com/office/drawing/2014/main" val="1647253239"/>
                    </a:ext>
                  </a:extLst>
                </a:gridCol>
                <a:gridCol w="581114">
                  <a:extLst>
                    <a:ext uri="{9D8B030D-6E8A-4147-A177-3AD203B41FA5}">
                      <a16:colId xmlns:a16="http://schemas.microsoft.com/office/drawing/2014/main" val="158654902"/>
                    </a:ext>
                  </a:extLst>
                </a:gridCol>
                <a:gridCol w="581114">
                  <a:extLst>
                    <a:ext uri="{9D8B030D-6E8A-4147-A177-3AD203B41FA5}">
                      <a16:colId xmlns:a16="http://schemas.microsoft.com/office/drawing/2014/main" val="421073097"/>
                    </a:ext>
                  </a:extLst>
                </a:gridCol>
                <a:gridCol w="405925">
                  <a:extLst>
                    <a:ext uri="{9D8B030D-6E8A-4147-A177-3AD203B41FA5}">
                      <a16:colId xmlns:a16="http://schemas.microsoft.com/office/drawing/2014/main" val="4222847562"/>
                    </a:ext>
                  </a:extLst>
                </a:gridCol>
                <a:gridCol w="405925">
                  <a:extLst>
                    <a:ext uri="{9D8B030D-6E8A-4147-A177-3AD203B41FA5}">
                      <a16:colId xmlns:a16="http://schemas.microsoft.com/office/drawing/2014/main" val="463243567"/>
                    </a:ext>
                  </a:extLst>
                </a:gridCol>
                <a:gridCol w="363197">
                  <a:extLst>
                    <a:ext uri="{9D8B030D-6E8A-4147-A177-3AD203B41FA5}">
                      <a16:colId xmlns:a16="http://schemas.microsoft.com/office/drawing/2014/main" val="3708679083"/>
                    </a:ext>
                  </a:extLst>
                </a:gridCol>
                <a:gridCol w="363197">
                  <a:extLst>
                    <a:ext uri="{9D8B030D-6E8A-4147-A177-3AD203B41FA5}">
                      <a16:colId xmlns:a16="http://schemas.microsoft.com/office/drawing/2014/main" val="2731210287"/>
                    </a:ext>
                  </a:extLst>
                </a:gridCol>
                <a:gridCol w="666572">
                  <a:extLst>
                    <a:ext uri="{9D8B030D-6E8A-4147-A177-3AD203B41FA5}">
                      <a16:colId xmlns:a16="http://schemas.microsoft.com/office/drawing/2014/main" val="2842221492"/>
                    </a:ext>
                  </a:extLst>
                </a:gridCol>
                <a:gridCol w="313346">
                  <a:extLst>
                    <a:ext uri="{9D8B030D-6E8A-4147-A177-3AD203B41FA5}">
                      <a16:colId xmlns:a16="http://schemas.microsoft.com/office/drawing/2014/main" val="2978144511"/>
                    </a:ext>
                  </a:extLst>
                </a:gridCol>
                <a:gridCol w="313346">
                  <a:extLst>
                    <a:ext uri="{9D8B030D-6E8A-4147-A177-3AD203B41FA5}">
                      <a16:colId xmlns:a16="http://schemas.microsoft.com/office/drawing/2014/main" val="3897604531"/>
                    </a:ext>
                  </a:extLst>
                </a:gridCol>
                <a:gridCol w="398802">
                  <a:extLst>
                    <a:ext uri="{9D8B030D-6E8A-4147-A177-3AD203B41FA5}">
                      <a16:colId xmlns:a16="http://schemas.microsoft.com/office/drawing/2014/main" val="1023924262"/>
                    </a:ext>
                  </a:extLst>
                </a:gridCol>
                <a:gridCol w="329016">
                  <a:extLst>
                    <a:ext uri="{9D8B030D-6E8A-4147-A177-3AD203B41FA5}">
                      <a16:colId xmlns:a16="http://schemas.microsoft.com/office/drawing/2014/main" val="2448527195"/>
                    </a:ext>
                  </a:extLst>
                </a:gridCol>
                <a:gridCol w="329016">
                  <a:extLst>
                    <a:ext uri="{9D8B030D-6E8A-4147-A177-3AD203B41FA5}">
                      <a16:colId xmlns:a16="http://schemas.microsoft.com/office/drawing/2014/main" val="4101706370"/>
                    </a:ext>
                  </a:extLst>
                </a:gridCol>
                <a:gridCol w="1179320">
                  <a:extLst>
                    <a:ext uri="{9D8B030D-6E8A-4147-A177-3AD203B41FA5}">
                      <a16:colId xmlns:a16="http://schemas.microsoft.com/office/drawing/2014/main" val="3455083595"/>
                    </a:ext>
                  </a:extLst>
                </a:gridCol>
                <a:gridCol w="1085316">
                  <a:extLst>
                    <a:ext uri="{9D8B030D-6E8A-4147-A177-3AD203B41FA5}">
                      <a16:colId xmlns:a16="http://schemas.microsoft.com/office/drawing/2014/main" val="429224940"/>
                    </a:ext>
                  </a:extLst>
                </a:gridCol>
                <a:gridCol w="341832">
                  <a:extLst>
                    <a:ext uri="{9D8B030D-6E8A-4147-A177-3AD203B41FA5}">
                      <a16:colId xmlns:a16="http://schemas.microsoft.com/office/drawing/2014/main" val="3601727063"/>
                    </a:ext>
                  </a:extLst>
                </a:gridCol>
                <a:gridCol w="968616">
                  <a:extLst>
                    <a:ext uri="{9D8B030D-6E8A-4147-A177-3AD203B41FA5}">
                      <a16:colId xmlns:a16="http://schemas.microsoft.com/office/drawing/2014/main"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總人數及實習時數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dirty="0">
                          <a:effectLst/>
                          <a:latin typeface="微軟正黑體" panose="020B0604030504040204" pitchFamily="34" charset="-120"/>
                          <a:ea typeface="微軟正黑體" panose="020B0604030504040204" pitchFamily="34" charset="-120"/>
                        </a:rPr>
                        <a:t>繁星</a:t>
                      </a: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菁英管道入學人數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人數及實習時數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是</a:t>
                      </a:r>
                      <a:endParaRPr lang="zh-TW" sz="1600" kern="100">
                        <a:effectLst/>
                        <a:latin typeface="微軟正黑體" panose="020B0604030504040204" pitchFamily="34" charset="-120"/>
                        <a:ea typeface="微軟正黑體" panose="020B0604030504040204" pitchFamily="34" charset="-120"/>
                      </a:endParaRPr>
                    </a:p>
                    <a:p>
                      <a:pPr algn="ctr">
                        <a:spcAft>
                          <a:spcPts val="0"/>
                        </a:spcAft>
                      </a:pP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否</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036533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必修、選修學分數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必修</a:t>
            </a:r>
            <a:r>
              <a:rPr lang="en-US" altLang="zh-TW" sz="2400" dirty="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選</a:t>
            </a:r>
            <a:r>
              <a:rPr lang="zh-TW" altLang="en-US" sz="2400" dirty="0" smtClean="0">
                <a:latin typeface="微軟正黑體" panose="020B0604030504040204" pitchFamily="34" charset="-120"/>
                <a:ea typeface="微軟正黑體" panose="020B0604030504040204" pitchFamily="34" charset="-120"/>
              </a:rPr>
              <a:t>修</a:t>
            </a:r>
            <a:r>
              <a:rPr lang="zh-TW" altLang="zh-TW" sz="2400" dirty="0" smtClean="0">
                <a:latin typeface="微軟正黑體" panose="020B0604030504040204" pitchFamily="34" charset="-120"/>
                <a:ea typeface="微軟正黑體" panose="020B0604030504040204" pitchFamily="34" charset="-120"/>
              </a:rPr>
              <a:t>學分</a:t>
            </a:r>
            <a:r>
              <a:rPr lang="zh-TW" altLang="zh-TW" sz="2400" dirty="0">
                <a:latin typeface="微軟正黑體" panose="020B0604030504040204" pitchFamily="34" charset="-120"/>
                <a:ea typeface="微軟正黑體" panose="020B0604030504040204" pitchFamily="34" charset="-120"/>
              </a:rPr>
              <a:t>數</a:t>
            </a:r>
            <a:r>
              <a:rPr lang="zh-TW" altLang="zh-TW" sz="2400" dirty="0" smtClean="0">
                <a:latin typeface="微軟正黑體" panose="020B0604030504040204" pitchFamily="34" charset="-120"/>
                <a:ea typeface="微軟正黑體" panose="020B0604030504040204" pitchFamily="34" charset="-120"/>
              </a:rPr>
              <a:t>：填寫</a:t>
            </a:r>
            <a:r>
              <a:rPr lang="zh-TW" altLang="zh-TW" sz="2400" dirty="0">
                <a:latin typeface="微軟正黑體" panose="020B0604030504040204" pitchFamily="34" charset="-120"/>
                <a:ea typeface="微軟正黑體" panose="020B0604030504040204" pitchFamily="34" charset="-120"/>
              </a:rPr>
              <a:t>請以</a:t>
            </a:r>
            <a:r>
              <a:rPr lang="en-US" altLang="zh-TW" sz="2400" dirty="0">
                <a:latin typeface="微軟正黑體" panose="020B0604030504040204" pitchFamily="34" charset="-120"/>
                <a:ea typeface="微軟正黑體" panose="020B0604030504040204" pitchFamily="34" charset="-120"/>
              </a:rPr>
              <a:t>3/15</a:t>
            </a:r>
            <a:r>
              <a:rPr lang="zh-TW" altLang="zh-TW" sz="2400" dirty="0">
                <a:latin typeface="微軟正黑體" panose="020B0604030504040204" pitchFamily="34" charset="-120"/>
                <a:ea typeface="微軟正黑體" panose="020B0604030504040204" pitchFamily="34" charset="-120"/>
              </a:rPr>
              <a:t>為基準，填寫當日確定已知或已規劃的人數及學分數，若於</a:t>
            </a:r>
            <a:r>
              <a:rPr lang="en-US" altLang="zh-TW" sz="2400" dirty="0">
                <a:latin typeface="微軟正黑體" panose="020B0604030504040204" pitchFamily="34" charset="-120"/>
                <a:ea typeface="微軟正黑體" panose="020B0604030504040204" pitchFamily="34" charset="-120"/>
              </a:rPr>
              <a:t>4/30</a:t>
            </a:r>
            <a:r>
              <a:rPr lang="zh-TW" altLang="zh-TW" sz="2400" dirty="0">
                <a:latin typeface="微軟正黑體" panose="020B0604030504040204" pitchFamily="34" charset="-120"/>
                <a:ea typeface="微軟正黑體" panose="020B0604030504040204" pitchFamily="34" charset="-120"/>
              </a:rPr>
              <a:t>前可得知更明確的部分學分實習人數及學分數，則請更新數據；學分數請</a:t>
            </a:r>
            <a:r>
              <a:rPr lang="zh-TW" altLang="zh-TW" sz="2400" dirty="0" smtClean="0">
                <a:latin typeface="微軟正黑體" panose="020B0604030504040204" pitchFamily="34" charset="-120"/>
                <a:ea typeface="微軟正黑體" panose="020B0604030504040204" pitchFamily="34" charset="-120"/>
              </a:rPr>
              <a:t>依</a:t>
            </a:r>
            <a:r>
              <a:rPr lang="zh-TW" altLang="en-US" sz="2400" dirty="0" smtClean="0">
                <a:latin typeface="微軟正黑體" panose="020B0604030504040204" pitchFamily="34" charset="-120"/>
                <a:ea typeface="微軟正黑體" panose="020B0604030504040204" pitchFamily="34" charset="-120"/>
              </a:rPr>
              <a:t>「全學年全部學分實習」、「部分學分實習學生」之</a:t>
            </a:r>
            <a:r>
              <a:rPr lang="zh-TW" altLang="zh-TW" sz="2400" b="1" dirty="0" smtClean="0">
                <a:solidFill>
                  <a:srgbClr val="FF0000"/>
                </a:solidFill>
                <a:latin typeface="微軟正黑體" panose="020B0604030504040204" pitchFamily="34" charset="-120"/>
                <a:ea typeface="微軟正黑體" panose="020B0604030504040204" pitchFamily="34" charset="-120"/>
              </a:rPr>
              <a:t>必修</a:t>
            </a:r>
            <a:r>
              <a:rPr lang="zh-TW" altLang="zh-TW" sz="2400" b="1" dirty="0">
                <a:solidFill>
                  <a:srgbClr val="FF0000"/>
                </a:solidFill>
                <a:latin typeface="微軟正黑體" panose="020B0604030504040204" pitchFamily="34" charset="-120"/>
                <a:ea typeface="微軟正黑體" panose="020B0604030504040204" pitchFamily="34" charset="-120"/>
              </a:rPr>
              <a:t>學分、選修學分分別列計</a:t>
            </a:r>
            <a:r>
              <a:rPr lang="zh-TW" altLang="zh-TW"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33</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2858695049"/>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val="3479323919"/>
                    </a:ext>
                  </a:extLst>
                </a:gridCol>
                <a:gridCol w="298530">
                  <a:extLst>
                    <a:ext uri="{9D8B030D-6E8A-4147-A177-3AD203B41FA5}">
                      <a16:colId xmlns:a16="http://schemas.microsoft.com/office/drawing/2014/main" val="2440349088"/>
                    </a:ext>
                  </a:extLst>
                </a:gridCol>
                <a:gridCol w="298530">
                  <a:extLst>
                    <a:ext uri="{9D8B030D-6E8A-4147-A177-3AD203B41FA5}">
                      <a16:colId xmlns:a16="http://schemas.microsoft.com/office/drawing/2014/main" val="1234090054"/>
                    </a:ext>
                  </a:extLst>
                </a:gridCol>
                <a:gridCol w="298530">
                  <a:extLst>
                    <a:ext uri="{9D8B030D-6E8A-4147-A177-3AD203B41FA5}">
                      <a16:colId xmlns:a16="http://schemas.microsoft.com/office/drawing/2014/main" val="1743610610"/>
                    </a:ext>
                  </a:extLst>
                </a:gridCol>
                <a:gridCol w="760576">
                  <a:extLst>
                    <a:ext uri="{9D8B030D-6E8A-4147-A177-3AD203B41FA5}">
                      <a16:colId xmlns:a16="http://schemas.microsoft.com/office/drawing/2014/main" val="1471259666"/>
                    </a:ext>
                  </a:extLst>
                </a:gridCol>
                <a:gridCol w="358924">
                  <a:extLst>
                    <a:ext uri="{9D8B030D-6E8A-4147-A177-3AD203B41FA5}">
                      <a16:colId xmlns:a16="http://schemas.microsoft.com/office/drawing/2014/main" val="877528149"/>
                    </a:ext>
                  </a:extLst>
                </a:gridCol>
                <a:gridCol w="358924">
                  <a:extLst>
                    <a:ext uri="{9D8B030D-6E8A-4147-A177-3AD203B41FA5}">
                      <a16:colId xmlns:a16="http://schemas.microsoft.com/office/drawing/2014/main" val="1584889312"/>
                    </a:ext>
                  </a:extLst>
                </a:gridCol>
                <a:gridCol w="358924">
                  <a:extLst>
                    <a:ext uri="{9D8B030D-6E8A-4147-A177-3AD203B41FA5}">
                      <a16:colId xmlns:a16="http://schemas.microsoft.com/office/drawing/2014/main" val="1647253239"/>
                    </a:ext>
                  </a:extLst>
                </a:gridCol>
                <a:gridCol w="581114">
                  <a:extLst>
                    <a:ext uri="{9D8B030D-6E8A-4147-A177-3AD203B41FA5}">
                      <a16:colId xmlns:a16="http://schemas.microsoft.com/office/drawing/2014/main" val="158654902"/>
                    </a:ext>
                  </a:extLst>
                </a:gridCol>
                <a:gridCol w="581114">
                  <a:extLst>
                    <a:ext uri="{9D8B030D-6E8A-4147-A177-3AD203B41FA5}">
                      <a16:colId xmlns:a16="http://schemas.microsoft.com/office/drawing/2014/main" val="421073097"/>
                    </a:ext>
                  </a:extLst>
                </a:gridCol>
                <a:gridCol w="405925">
                  <a:extLst>
                    <a:ext uri="{9D8B030D-6E8A-4147-A177-3AD203B41FA5}">
                      <a16:colId xmlns:a16="http://schemas.microsoft.com/office/drawing/2014/main" val="4222847562"/>
                    </a:ext>
                  </a:extLst>
                </a:gridCol>
                <a:gridCol w="405925">
                  <a:extLst>
                    <a:ext uri="{9D8B030D-6E8A-4147-A177-3AD203B41FA5}">
                      <a16:colId xmlns:a16="http://schemas.microsoft.com/office/drawing/2014/main" val="463243567"/>
                    </a:ext>
                  </a:extLst>
                </a:gridCol>
                <a:gridCol w="363197">
                  <a:extLst>
                    <a:ext uri="{9D8B030D-6E8A-4147-A177-3AD203B41FA5}">
                      <a16:colId xmlns:a16="http://schemas.microsoft.com/office/drawing/2014/main" val="3708679083"/>
                    </a:ext>
                  </a:extLst>
                </a:gridCol>
                <a:gridCol w="363197">
                  <a:extLst>
                    <a:ext uri="{9D8B030D-6E8A-4147-A177-3AD203B41FA5}">
                      <a16:colId xmlns:a16="http://schemas.microsoft.com/office/drawing/2014/main" val="2731210287"/>
                    </a:ext>
                  </a:extLst>
                </a:gridCol>
                <a:gridCol w="666572">
                  <a:extLst>
                    <a:ext uri="{9D8B030D-6E8A-4147-A177-3AD203B41FA5}">
                      <a16:colId xmlns:a16="http://schemas.microsoft.com/office/drawing/2014/main" val="2842221492"/>
                    </a:ext>
                  </a:extLst>
                </a:gridCol>
                <a:gridCol w="313346">
                  <a:extLst>
                    <a:ext uri="{9D8B030D-6E8A-4147-A177-3AD203B41FA5}">
                      <a16:colId xmlns:a16="http://schemas.microsoft.com/office/drawing/2014/main" val="2978144511"/>
                    </a:ext>
                  </a:extLst>
                </a:gridCol>
                <a:gridCol w="313346">
                  <a:extLst>
                    <a:ext uri="{9D8B030D-6E8A-4147-A177-3AD203B41FA5}">
                      <a16:colId xmlns:a16="http://schemas.microsoft.com/office/drawing/2014/main" val="3897604531"/>
                    </a:ext>
                  </a:extLst>
                </a:gridCol>
                <a:gridCol w="398802">
                  <a:extLst>
                    <a:ext uri="{9D8B030D-6E8A-4147-A177-3AD203B41FA5}">
                      <a16:colId xmlns:a16="http://schemas.microsoft.com/office/drawing/2014/main" val="1023924262"/>
                    </a:ext>
                  </a:extLst>
                </a:gridCol>
                <a:gridCol w="329016">
                  <a:extLst>
                    <a:ext uri="{9D8B030D-6E8A-4147-A177-3AD203B41FA5}">
                      <a16:colId xmlns:a16="http://schemas.microsoft.com/office/drawing/2014/main" val="2448527195"/>
                    </a:ext>
                  </a:extLst>
                </a:gridCol>
                <a:gridCol w="329016">
                  <a:extLst>
                    <a:ext uri="{9D8B030D-6E8A-4147-A177-3AD203B41FA5}">
                      <a16:colId xmlns:a16="http://schemas.microsoft.com/office/drawing/2014/main" val="4101706370"/>
                    </a:ext>
                  </a:extLst>
                </a:gridCol>
                <a:gridCol w="1179320">
                  <a:extLst>
                    <a:ext uri="{9D8B030D-6E8A-4147-A177-3AD203B41FA5}">
                      <a16:colId xmlns:a16="http://schemas.microsoft.com/office/drawing/2014/main" val="3455083595"/>
                    </a:ext>
                  </a:extLst>
                </a:gridCol>
                <a:gridCol w="1085316">
                  <a:extLst>
                    <a:ext uri="{9D8B030D-6E8A-4147-A177-3AD203B41FA5}">
                      <a16:colId xmlns:a16="http://schemas.microsoft.com/office/drawing/2014/main" val="429224940"/>
                    </a:ext>
                  </a:extLst>
                </a:gridCol>
                <a:gridCol w="341832">
                  <a:extLst>
                    <a:ext uri="{9D8B030D-6E8A-4147-A177-3AD203B41FA5}">
                      <a16:colId xmlns:a16="http://schemas.microsoft.com/office/drawing/2014/main" val="3601727063"/>
                    </a:ext>
                  </a:extLst>
                </a:gridCol>
                <a:gridCol w="968616">
                  <a:extLst>
                    <a:ext uri="{9D8B030D-6E8A-4147-A177-3AD203B41FA5}">
                      <a16:colId xmlns:a16="http://schemas.microsoft.com/office/drawing/2014/main"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學分數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學分數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實習期間</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359087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677656"/>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實習場所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請依學生實習【政府機構；企業機構；其他機構；學校附屬機構實習】等場所填報：</a:t>
            </a: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政府機構</a:t>
            </a:r>
            <a:r>
              <a:rPr lang="zh-TW" altLang="zh-TW" sz="2400" dirty="0">
                <a:latin typeface="微軟正黑體" panose="020B0604030504040204" pitchFamily="34" charset="-120"/>
                <a:ea typeface="微軟正黑體" panose="020B0604030504040204" pitchFamily="34" charset="-120"/>
              </a:rPr>
              <a:t>：係指學生至中央政府或地方政府進行實習，政府部門包含由科技部所訂定之「中華民國科技機構名錄」之總統府及行政院各部會所屬科技機構</a:t>
            </a:r>
            <a:r>
              <a:rPr lang="zh-TW" altLang="zh-TW" sz="2400" dirty="0" smtClean="0">
                <a:latin typeface="微軟正黑體" panose="020B0604030504040204" pitchFamily="34" charset="-120"/>
                <a:ea typeface="微軟正黑體" panose="020B0604030504040204" pitchFamily="34" charset="-120"/>
              </a:rPr>
              <a:t>部分。</a:t>
            </a:r>
            <a:endParaRPr lang="zh-TW" altLang="zh-TW" sz="2400" dirty="0">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企業機構</a:t>
            </a:r>
            <a:r>
              <a:rPr lang="zh-TW" altLang="zh-TW" sz="2400" dirty="0">
                <a:latin typeface="微軟正黑體" panose="020B0604030504040204" pitchFamily="34" charset="-120"/>
                <a:ea typeface="微軟正黑體" panose="020B0604030504040204" pitchFamily="34" charset="-120"/>
              </a:rPr>
              <a:t>：係指實習之機構為企業部門，企業部門包括國營與民營企業。</a:t>
            </a: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其他機構</a:t>
            </a:r>
            <a:r>
              <a:rPr lang="zh-TW" altLang="zh-TW" sz="2400" dirty="0">
                <a:latin typeface="微軟正黑體" panose="020B0604030504040204" pitchFamily="34" charset="-120"/>
                <a:ea typeface="微軟正黑體" panose="020B0604030504040204" pitchFamily="34" charset="-120"/>
              </a:rPr>
              <a:t>：係指學生實習之機構為其他學會、專業學術團體及其他非營利機構、國外政府及國外</a:t>
            </a:r>
            <a:r>
              <a:rPr lang="zh-TW" altLang="zh-TW" sz="2400" dirty="0" smtClean="0">
                <a:latin typeface="微軟正黑體" panose="020B0604030504040204" pitchFamily="34" charset="-120"/>
                <a:ea typeface="微軟正黑體" panose="020B0604030504040204" pitchFamily="34" charset="-120"/>
              </a:rPr>
              <a:t>機構。</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t>【</a:t>
            </a:r>
            <a:r>
              <a:rPr lang="en-US" altLang="zh-TW" dirty="0"/>
              <a:t>107</a:t>
            </a:r>
            <a:r>
              <a:rPr lang="zh-TW" altLang="zh-TW" dirty="0"/>
              <a:t>年</a:t>
            </a:r>
            <a:r>
              <a:rPr lang="en-US" altLang="zh-TW" dirty="0"/>
              <a:t>03</a:t>
            </a:r>
            <a:r>
              <a:rPr lang="zh-TW" altLang="zh-TW" dirty="0"/>
              <a:t>月因應「高等教育資訊整合平台」需求修改欄位及定義</a:t>
            </a:r>
            <a:r>
              <a:rPr lang="zh-TW" altLang="zh-TW" dirty="0" smtClean="0"/>
              <a:t>】</a:t>
            </a:r>
            <a:endParaRPr lang="zh-TW" altLang="zh-TW" dirty="0"/>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34</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2138476448"/>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val="3479323919"/>
                    </a:ext>
                  </a:extLst>
                </a:gridCol>
                <a:gridCol w="298530">
                  <a:extLst>
                    <a:ext uri="{9D8B030D-6E8A-4147-A177-3AD203B41FA5}">
                      <a16:colId xmlns:a16="http://schemas.microsoft.com/office/drawing/2014/main" val="2440349088"/>
                    </a:ext>
                  </a:extLst>
                </a:gridCol>
                <a:gridCol w="298530">
                  <a:extLst>
                    <a:ext uri="{9D8B030D-6E8A-4147-A177-3AD203B41FA5}">
                      <a16:colId xmlns:a16="http://schemas.microsoft.com/office/drawing/2014/main" val="1234090054"/>
                    </a:ext>
                  </a:extLst>
                </a:gridCol>
                <a:gridCol w="298530">
                  <a:extLst>
                    <a:ext uri="{9D8B030D-6E8A-4147-A177-3AD203B41FA5}">
                      <a16:colId xmlns:a16="http://schemas.microsoft.com/office/drawing/2014/main" val="1743610610"/>
                    </a:ext>
                  </a:extLst>
                </a:gridCol>
                <a:gridCol w="760576">
                  <a:extLst>
                    <a:ext uri="{9D8B030D-6E8A-4147-A177-3AD203B41FA5}">
                      <a16:colId xmlns:a16="http://schemas.microsoft.com/office/drawing/2014/main" val="1471259666"/>
                    </a:ext>
                  </a:extLst>
                </a:gridCol>
                <a:gridCol w="358924">
                  <a:extLst>
                    <a:ext uri="{9D8B030D-6E8A-4147-A177-3AD203B41FA5}">
                      <a16:colId xmlns:a16="http://schemas.microsoft.com/office/drawing/2014/main" val="877528149"/>
                    </a:ext>
                  </a:extLst>
                </a:gridCol>
                <a:gridCol w="358924">
                  <a:extLst>
                    <a:ext uri="{9D8B030D-6E8A-4147-A177-3AD203B41FA5}">
                      <a16:colId xmlns:a16="http://schemas.microsoft.com/office/drawing/2014/main" val="1584889312"/>
                    </a:ext>
                  </a:extLst>
                </a:gridCol>
                <a:gridCol w="358924">
                  <a:extLst>
                    <a:ext uri="{9D8B030D-6E8A-4147-A177-3AD203B41FA5}">
                      <a16:colId xmlns:a16="http://schemas.microsoft.com/office/drawing/2014/main" val="1647253239"/>
                    </a:ext>
                  </a:extLst>
                </a:gridCol>
                <a:gridCol w="581114">
                  <a:extLst>
                    <a:ext uri="{9D8B030D-6E8A-4147-A177-3AD203B41FA5}">
                      <a16:colId xmlns:a16="http://schemas.microsoft.com/office/drawing/2014/main" val="158654902"/>
                    </a:ext>
                  </a:extLst>
                </a:gridCol>
                <a:gridCol w="581114">
                  <a:extLst>
                    <a:ext uri="{9D8B030D-6E8A-4147-A177-3AD203B41FA5}">
                      <a16:colId xmlns:a16="http://schemas.microsoft.com/office/drawing/2014/main" val="421073097"/>
                    </a:ext>
                  </a:extLst>
                </a:gridCol>
                <a:gridCol w="405925">
                  <a:extLst>
                    <a:ext uri="{9D8B030D-6E8A-4147-A177-3AD203B41FA5}">
                      <a16:colId xmlns:a16="http://schemas.microsoft.com/office/drawing/2014/main" val="4222847562"/>
                    </a:ext>
                  </a:extLst>
                </a:gridCol>
                <a:gridCol w="405925">
                  <a:extLst>
                    <a:ext uri="{9D8B030D-6E8A-4147-A177-3AD203B41FA5}">
                      <a16:colId xmlns:a16="http://schemas.microsoft.com/office/drawing/2014/main" val="463243567"/>
                    </a:ext>
                  </a:extLst>
                </a:gridCol>
                <a:gridCol w="363197">
                  <a:extLst>
                    <a:ext uri="{9D8B030D-6E8A-4147-A177-3AD203B41FA5}">
                      <a16:colId xmlns:a16="http://schemas.microsoft.com/office/drawing/2014/main" val="3708679083"/>
                    </a:ext>
                  </a:extLst>
                </a:gridCol>
                <a:gridCol w="363197">
                  <a:extLst>
                    <a:ext uri="{9D8B030D-6E8A-4147-A177-3AD203B41FA5}">
                      <a16:colId xmlns:a16="http://schemas.microsoft.com/office/drawing/2014/main" val="2731210287"/>
                    </a:ext>
                  </a:extLst>
                </a:gridCol>
                <a:gridCol w="666572">
                  <a:extLst>
                    <a:ext uri="{9D8B030D-6E8A-4147-A177-3AD203B41FA5}">
                      <a16:colId xmlns:a16="http://schemas.microsoft.com/office/drawing/2014/main" val="2842221492"/>
                    </a:ext>
                  </a:extLst>
                </a:gridCol>
                <a:gridCol w="313346">
                  <a:extLst>
                    <a:ext uri="{9D8B030D-6E8A-4147-A177-3AD203B41FA5}">
                      <a16:colId xmlns:a16="http://schemas.microsoft.com/office/drawing/2014/main" val="2978144511"/>
                    </a:ext>
                  </a:extLst>
                </a:gridCol>
                <a:gridCol w="313346">
                  <a:extLst>
                    <a:ext uri="{9D8B030D-6E8A-4147-A177-3AD203B41FA5}">
                      <a16:colId xmlns:a16="http://schemas.microsoft.com/office/drawing/2014/main" val="3897604531"/>
                    </a:ext>
                  </a:extLst>
                </a:gridCol>
                <a:gridCol w="398802">
                  <a:extLst>
                    <a:ext uri="{9D8B030D-6E8A-4147-A177-3AD203B41FA5}">
                      <a16:colId xmlns:a16="http://schemas.microsoft.com/office/drawing/2014/main" val="1023924262"/>
                    </a:ext>
                  </a:extLst>
                </a:gridCol>
                <a:gridCol w="329016">
                  <a:extLst>
                    <a:ext uri="{9D8B030D-6E8A-4147-A177-3AD203B41FA5}">
                      <a16:colId xmlns:a16="http://schemas.microsoft.com/office/drawing/2014/main" val="2448527195"/>
                    </a:ext>
                  </a:extLst>
                </a:gridCol>
                <a:gridCol w="329016">
                  <a:extLst>
                    <a:ext uri="{9D8B030D-6E8A-4147-A177-3AD203B41FA5}">
                      <a16:colId xmlns:a16="http://schemas.microsoft.com/office/drawing/2014/main" val="4101706370"/>
                    </a:ext>
                  </a:extLst>
                </a:gridCol>
                <a:gridCol w="1179320">
                  <a:extLst>
                    <a:ext uri="{9D8B030D-6E8A-4147-A177-3AD203B41FA5}">
                      <a16:colId xmlns:a16="http://schemas.microsoft.com/office/drawing/2014/main" val="3455083595"/>
                    </a:ext>
                  </a:extLst>
                </a:gridCol>
                <a:gridCol w="1085316">
                  <a:extLst>
                    <a:ext uri="{9D8B030D-6E8A-4147-A177-3AD203B41FA5}">
                      <a16:colId xmlns:a16="http://schemas.microsoft.com/office/drawing/2014/main" val="429224940"/>
                    </a:ext>
                  </a:extLst>
                </a:gridCol>
                <a:gridCol w="341832">
                  <a:extLst>
                    <a:ext uri="{9D8B030D-6E8A-4147-A177-3AD203B41FA5}">
                      <a16:colId xmlns:a16="http://schemas.microsoft.com/office/drawing/2014/main" val="3601727063"/>
                    </a:ext>
                  </a:extLst>
                </a:gridCol>
                <a:gridCol w="968616">
                  <a:extLst>
                    <a:ext uri="{9D8B030D-6E8A-4147-A177-3AD203B41FA5}">
                      <a16:colId xmlns:a16="http://schemas.microsoft.com/office/drawing/2014/main"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政府機構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企業機構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其他機構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552026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1"/>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585323"/>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實習場所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請依學生實習【政府機構；企業機構；其他機構；學校附屬機構實習】等場所填報：</a:t>
            </a:r>
          </a:p>
          <a:p>
            <a:pPr marL="342900" lvl="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學校</a:t>
            </a:r>
            <a:r>
              <a:rPr lang="zh-TW" altLang="zh-TW" sz="2400" dirty="0">
                <a:latin typeface="微軟正黑體" panose="020B0604030504040204" pitchFamily="34" charset="-120"/>
                <a:ea typeface="微軟正黑體" panose="020B0604030504040204" pitchFamily="34" charset="-120"/>
              </a:rPr>
              <a:t>附屬機構實習：係指學生至學校所屬附設之醫院、實習會館、旅館及實習林場、附設實驗國民小學等場所實習者，若學生是前往其他學校之附屬機構實習者，請依單位屬性填報。</a:t>
            </a:r>
          </a:p>
          <a:p>
            <a:r>
              <a:rPr lang="zh-TW" altLang="zh-TW" dirty="0"/>
              <a:t>【</a:t>
            </a:r>
            <a:r>
              <a:rPr lang="en-US" altLang="zh-TW" dirty="0"/>
              <a:t>107</a:t>
            </a:r>
            <a:r>
              <a:rPr lang="zh-TW" altLang="zh-TW" dirty="0"/>
              <a:t>年</a:t>
            </a:r>
            <a:r>
              <a:rPr lang="en-US" altLang="zh-TW" dirty="0"/>
              <a:t>03</a:t>
            </a:r>
            <a:r>
              <a:rPr lang="zh-TW" altLang="zh-TW" dirty="0"/>
              <a:t>月因應「高等教育資訊整合平台」需求修改欄位及定義】</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35</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3803746729"/>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val="3479323919"/>
                    </a:ext>
                  </a:extLst>
                </a:gridCol>
                <a:gridCol w="298530">
                  <a:extLst>
                    <a:ext uri="{9D8B030D-6E8A-4147-A177-3AD203B41FA5}">
                      <a16:colId xmlns:a16="http://schemas.microsoft.com/office/drawing/2014/main" val="2440349088"/>
                    </a:ext>
                  </a:extLst>
                </a:gridCol>
                <a:gridCol w="298530">
                  <a:extLst>
                    <a:ext uri="{9D8B030D-6E8A-4147-A177-3AD203B41FA5}">
                      <a16:colId xmlns:a16="http://schemas.microsoft.com/office/drawing/2014/main" val="1234090054"/>
                    </a:ext>
                  </a:extLst>
                </a:gridCol>
                <a:gridCol w="298530">
                  <a:extLst>
                    <a:ext uri="{9D8B030D-6E8A-4147-A177-3AD203B41FA5}">
                      <a16:colId xmlns:a16="http://schemas.microsoft.com/office/drawing/2014/main" val="1743610610"/>
                    </a:ext>
                  </a:extLst>
                </a:gridCol>
                <a:gridCol w="760576">
                  <a:extLst>
                    <a:ext uri="{9D8B030D-6E8A-4147-A177-3AD203B41FA5}">
                      <a16:colId xmlns:a16="http://schemas.microsoft.com/office/drawing/2014/main" val="1471259666"/>
                    </a:ext>
                  </a:extLst>
                </a:gridCol>
                <a:gridCol w="358924">
                  <a:extLst>
                    <a:ext uri="{9D8B030D-6E8A-4147-A177-3AD203B41FA5}">
                      <a16:colId xmlns:a16="http://schemas.microsoft.com/office/drawing/2014/main" val="877528149"/>
                    </a:ext>
                  </a:extLst>
                </a:gridCol>
                <a:gridCol w="358924">
                  <a:extLst>
                    <a:ext uri="{9D8B030D-6E8A-4147-A177-3AD203B41FA5}">
                      <a16:colId xmlns:a16="http://schemas.microsoft.com/office/drawing/2014/main" val="1584889312"/>
                    </a:ext>
                  </a:extLst>
                </a:gridCol>
                <a:gridCol w="358924">
                  <a:extLst>
                    <a:ext uri="{9D8B030D-6E8A-4147-A177-3AD203B41FA5}">
                      <a16:colId xmlns:a16="http://schemas.microsoft.com/office/drawing/2014/main" val="1647253239"/>
                    </a:ext>
                  </a:extLst>
                </a:gridCol>
                <a:gridCol w="581114">
                  <a:extLst>
                    <a:ext uri="{9D8B030D-6E8A-4147-A177-3AD203B41FA5}">
                      <a16:colId xmlns:a16="http://schemas.microsoft.com/office/drawing/2014/main" val="158654902"/>
                    </a:ext>
                  </a:extLst>
                </a:gridCol>
                <a:gridCol w="581114">
                  <a:extLst>
                    <a:ext uri="{9D8B030D-6E8A-4147-A177-3AD203B41FA5}">
                      <a16:colId xmlns:a16="http://schemas.microsoft.com/office/drawing/2014/main" val="421073097"/>
                    </a:ext>
                  </a:extLst>
                </a:gridCol>
                <a:gridCol w="405925">
                  <a:extLst>
                    <a:ext uri="{9D8B030D-6E8A-4147-A177-3AD203B41FA5}">
                      <a16:colId xmlns:a16="http://schemas.microsoft.com/office/drawing/2014/main" val="4222847562"/>
                    </a:ext>
                  </a:extLst>
                </a:gridCol>
                <a:gridCol w="405925">
                  <a:extLst>
                    <a:ext uri="{9D8B030D-6E8A-4147-A177-3AD203B41FA5}">
                      <a16:colId xmlns:a16="http://schemas.microsoft.com/office/drawing/2014/main" val="463243567"/>
                    </a:ext>
                  </a:extLst>
                </a:gridCol>
                <a:gridCol w="363197">
                  <a:extLst>
                    <a:ext uri="{9D8B030D-6E8A-4147-A177-3AD203B41FA5}">
                      <a16:colId xmlns:a16="http://schemas.microsoft.com/office/drawing/2014/main" val="3708679083"/>
                    </a:ext>
                  </a:extLst>
                </a:gridCol>
                <a:gridCol w="363197">
                  <a:extLst>
                    <a:ext uri="{9D8B030D-6E8A-4147-A177-3AD203B41FA5}">
                      <a16:colId xmlns:a16="http://schemas.microsoft.com/office/drawing/2014/main" val="2731210287"/>
                    </a:ext>
                  </a:extLst>
                </a:gridCol>
                <a:gridCol w="666572">
                  <a:extLst>
                    <a:ext uri="{9D8B030D-6E8A-4147-A177-3AD203B41FA5}">
                      <a16:colId xmlns:a16="http://schemas.microsoft.com/office/drawing/2014/main" val="2842221492"/>
                    </a:ext>
                  </a:extLst>
                </a:gridCol>
                <a:gridCol w="313346">
                  <a:extLst>
                    <a:ext uri="{9D8B030D-6E8A-4147-A177-3AD203B41FA5}">
                      <a16:colId xmlns:a16="http://schemas.microsoft.com/office/drawing/2014/main" val="2978144511"/>
                    </a:ext>
                  </a:extLst>
                </a:gridCol>
                <a:gridCol w="313346">
                  <a:extLst>
                    <a:ext uri="{9D8B030D-6E8A-4147-A177-3AD203B41FA5}">
                      <a16:colId xmlns:a16="http://schemas.microsoft.com/office/drawing/2014/main" val="3897604531"/>
                    </a:ext>
                  </a:extLst>
                </a:gridCol>
                <a:gridCol w="398802">
                  <a:extLst>
                    <a:ext uri="{9D8B030D-6E8A-4147-A177-3AD203B41FA5}">
                      <a16:colId xmlns:a16="http://schemas.microsoft.com/office/drawing/2014/main" val="1023924262"/>
                    </a:ext>
                  </a:extLst>
                </a:gridCol>
                <a:gridCol w="329016">
                  <a:extLst>
                    <a:ext uri="{9D8B030D-6E8A-4147-A177-3AD203B41FA5}">
                      <a16:colId xmlns:a16="http://schemas.microsoft.com/office/drawing/2014/main" val="2448527195"/>
                    </a:ext>
                  </a:extLst>
                </a:gridCol>
                <a:gridCol w="329016">
                  <a:extLst>
                    <a:ext uri="{9D8B030D-6E8A-4147-A177-3AD203B41FA5}">
                      <a16:colId xmlns:a16="http://schemas.microsoft.com/office/drawing/2014/main" val="4101706370"/>
                    </a:ext>
                  </a:extLst>
                </a:gridCol>
                <a:gridCol w="1179320">
                  <a:extLst>
                    <a:ext uri="{9D8B030D-6E8A-4147-A177-3AD203B41FA5}">
                      <a16:colId xmlns:a16="http://schemas.microsoft.com/office/drawing/2014/main" val="3455083595"/>
                    </a:ext>
                  </a:extLst>
                </a:gridCol>
                <a:gridCol w="1085316">
                  <a:extLst>
                    <a:ext uri="{9D8B030D-6E8A-4147-A177-3AD203B41FA5}">
                      <a16:colId xmlns:a16="http://schemas.microsoft.com/office/drawing/2014/main" val="429224940"/>
                    </a:ext>
                  </a:extLst>
                </a:gridCol>
                <a:gridCol w="341832">
                  <a:extLst>
                    <a:ext uri="{9D8B030D-6E8A-4147-A177-3AD203B41FA5}">
                      <a16:colId xmlns:a16="http://schemas.microsoft.com/office/drawing/2014/main" val="3601727063"/>
                    </a:ext>
                  </a:extLst>
                </a:gridCol>
                <a:gridCol w="968616">
                  <a:extLst>
                    <a:ext uri="{9D8B030D-6E8A-4147-A177-3AD203B41FA5}">
                      <a16:colId xmlns:a16="http://schemas.microsoft.com/office/drawing/2014/main" val="2062968289"/>
                    </a:ext>
                  </a:extLst>
                </a:gridCol>
              </a:tblGrid>
              <a:tr h="229694">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學年度</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系所</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學制</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第幾年</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是否符合延畢生條件</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全學年全部學分實習學生</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部分學分實習學生</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1600" b="0" kern="100">
                          <a:effectLst/>
                          <a:latin typeface="微軟正黑體" panose="020B0604030504040204" pitchFamily="34" charset="-120"/>
                          <a:ea typeface="微軟正黑體" panose="020B0604030504040204" pitchFamily="34" charset="-120"/>
                        </a:rPr>
                        <a:t>國別</a:t>
                      </a:r>
                      <a:r>
                        <a:rPr lang="en-US" sz="1600" b="0" kern="100">
                          <a:effectLst/>
                          <a:latin typeface="微軟正黑體" panose="020B0604030504040204" pitchFamily="34" charset="-120"/>
                          <a:ea typeface="微軟正黑體" panose="020B0604030504040204" pitchFamily="34" charset="-120"/>
                        </a:rPr>
                        <a:t>/</a:t>
                      </a:r>
                      <a:r>
                        <a:rPr lang="zh-TW" sz="1600" b="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佐證資料</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總人數及實習時數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b="0" kern="0">
                          <a:effectLst/>
                          <a:latin typeface="微軟正黑體" panose="020B0604030504040204" pitchFamily="34" charset="-120"/>
                          <a:ea typeface="微軟正黑體" panose="020B0604030504040204" pitchFamily="34" charset="-120"/>
                        </a:rPr>
                        <a:t>繁星</a:t>
                      </a:r>
                      <a:r>
                        <a:rPr lang="en-US" sz="1600" b="0" kern="0">
                          <a:effectLst/>
                          <a:latin typeface="微軟正黑體" panose="020B0604030504040204" pitchFamily="34" charset="-120"/>
                          <a:ea typeface="微軟正黑體" panose="020B0604030504040204" pitchFamily="34" charset="-120"/>
                        </a:rPr>
                        <a:t>/</a:t>
                      </a:r>
                      <a:r>
                        <a:rPr lang="zh-TW" sz="1600" b="0" kern="0">
                          <a:effectLst/>
                          <a:latin typeface="微軟正黑體" panose="020B0604030504040204" pitchFamily="34" charset="-120"/>
                          <a:ea typeface="微軟正黑體" panose="020B0604030504040204" pitchFamily="34" charset="-120"/>
                        </a:rPr>
                        <a:t>菁英管道入學人數</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外籍生人數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學分數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期間</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人數及實習時數</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學分數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實習期間</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b="0" kern="0" dirty="0">
                          <a:effectLst/>
                          <a:latin typeface="微軟正黑體" panose="020B0604030504040204" pitchFamily="34" charset="-120"/>
                          <a:ea typeface="微軟正黑體" panose="020B0604030504040204" pitchFamily="34" charset="-120"/>
                        </a:rPr>
                        <a:t>□分學年</a:t>
                      </a:r>
                      <a:endParaRPr lang="zh-TW" sz="1600" b="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b="0" kern="0" dirty="0">
                          <a:effectLst/>
                          <a:latin typeface="微軟正黑體" panose="020B0604030504040204" pitchFamily="34" charset="-120"/>
                          <a:ea typeface="微軟正黑體" panose="020B0604030504040204" pitchFamily="34" charset="-120"/>
                        </a:rPr>
                        <a:t>□當學年</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□僅於寒假</a:t>
                      </a:r>
                      <a:endParaRPr lang="zh-TW" sz="1600" b="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□僅於暑假</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□其他</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821973642"/>
                  </a:ext>
                </a:extLst>
              </a:tr>
              <a:tr h="1422084">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a:effectLst/>
                          <a:latin typeface="微軟正黑體" panose="020B0604030504040204" pitchFamily="34" charset="-120"/>
                          <a:ea typeface="微軟正黑體" panose="020B0604030504040204" pitchFamily="34" charset="-120"/>
                        </a:rPr>
                        <a:t> </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a:t>
                      </a:r>
                      <a:r>
                        <a:rPr lang="zh-TW" sz="1600" b="0" kern="0" dirty="0">
                          <a:effectLst/>
                          <a:latin typeface="微軟正黑體" panose="020B0604030504040204" pitchFamily="34" charset="-120"/>
                          <a:ea typeface="微軟正黑體" panose="020B0604030504040204" pitchFamily="34" charset="-120"/>
                        </a:rPr>
                        <a:t>是</a:t>
                      </a:r>
                      <a:endParaRPr lang="zh-TW" sz="1600" b="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b="0" kern="0" dirty="0">
                          <a:effectLst/>
                          <a:latin typeface="微軟正黑體" panose="020B0604030504040204" pitchFamily="34" charset="-120"/>
                          <a:ea typeface="微軟正黑體" panose="020B0604030504040204" pitchFamily="34" charset="-120"/>
                        </a:rPr>
                        <a:t>□</a:t>
                      </a:r>
                      <a:r>
                        <a:rPr lang="zh-TW" sz="1600" b="0" kern="0" dirty="0">
                          <a:effectLst/>
                          <a:latin typeface="微軟正黑體" panose="020B0604030504040204" pitchFamily="34" charset="-120"/>
                          <a:ea typeface="微軟正黑體" panose="020B0604030504040204" pitchFamily="34" charset="-120"/>
                        </a:rPr>
                        <a:t>否</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政府機構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企業機構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其他機構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b="0" kern="0" dirty="0">
                          <a:effectLst/>
                          <a:latin typeface="微軟正黑體" panose="020B0604030504040204" pitchFamily="34" charset="-120"/>
                          <a:ea typeface="微軟正黑體" panose="020B0604030504040204" pitchFamily="34" charset="-120"/>
                        </a:rPr>
                        <a:t>□有合約</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□有公函</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□其他</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□無</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055380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50810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國別</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地區</a:t>
            </a: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資料統計期間同一學生修讀實習課程，分別安排至不同國家進行實習，請學校擇一填報該生主要實習國家。</a:t>
            </a:r>
          </a:p>
          <a:p>
            <a:r>
              <a:rPr lang="zh-TW" altLang="zh-TW" dirty="0"/>
              <a:t>【</a:t>
            </a:r>
            <a:r>
              <a:rPr lang="en-US" altLang="zh-TW" dirty="0"/>
              <a:t>107</a:t>
            </a:r>
            <a:r>
              <a:rPr lang="zh-TW" altLang="zh-TW" dirty="0"/>
              <a:t>年</a:t>
            </a:r>
            <a:r>
              <a:rPr lang="en-US" altLang="zh-TW" dirty="0"/>
              <a:t>03</a:t>
            </a:r>
            <a:r>
              <a:rPr lang="zh-TW" altLang="zh-TW" dirty="0"/>
              <a:t>月因應「高等教育資訊整合平台」需求修改欄位及</a:t>
            </a:r>
            <a:r>
              <a:rPr lang="zh-TW" altLang="zh-TW" dirty="0" smtClean="0"/>
              <a:t>定義</a:t>
            </a:r>
            <a:r>
              <a:rPr lang="zh-TW" altLang="zh-TW" sz="2000" dirty="0"/>
              <a:t>】</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36</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1417737027"/>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val="3479323919"/>
                    </a:ext>
                  </a:extLst>
                </a:gridCol>
                <a:gridCol w="298530">
                  <a:extLst>
                    <a:ext uri="{9D8B030D-6E8A-4147-A177-3AD203B41FA5}">
                      <a16:colId xmlns:a16="http://schemas.microsoft.com/office/drawing/2014/main" val="2440349088"/>
                    </a:ext>
                  </a:extLst>
                </a:gridCol>
                <a:gridCol w="298530">
                  <a:extLst>
                    <a:ext uri="{9D8B030D-6E8A-4147-A177-3AD203B41FA5}">
                      <a16:colId xmlns:a16="http://schemas.microsoft.com/office/drawing/2014/main" val="1234090054"/>
                    </a:ext>
                  </a:extLst>
                </a:gridCol>
                <a:gridCol w="298530">
                  <a:extLst>
                    <a:ext uri="{9D8B030D-6E8A-4147-A177-3AD203B41FA5}">
                      <a16:colId xmlns:a16="http://schemas.microsoft.com/office/drawing/2014/main" val="1743610610"/>
                    </a:ext>
                  </a:extLst>
                </a:gridCol>
                <a:gridCol w="760576">
                  <a:extLst>
                    <a:ext uri="{9D8B030D-6E8A-4147-A177-3AD203B41FA5}">
                      <a16:colId xmlns:a16="http://schemas.microsoft.com/office/drawing/2014/main" val="1471259666"/>
                    </a:ext>
                  </a:extLst>
                </a:gridCol>
                <a:gridCol w="358924">
                  <a:extLst>
                    <a:ext uri="{9D8B030D-6E8A-4147-A177-3AD203B41FA5}">
                      <a16:colId xmlns:a16="http://schemas.microsoft.com/office/drawing/2014/main" val="877528149"/>
                    </a:ext>
                  </a:extLst>
                </a:gridCol>
                <a:gridCol w="358924">
                  <a:extLst>
                    <a:ext uri="{9D8B030D-6E8A-4147-A177-3AD203B41FA5}">
                      <a16:colId xmlns:a16="http://schemas.microsoft.com/office/drawing/2014/main" val="1584889312"/>
                    </a:ext>
                  </a:extLst>
                </a:gridCol>
                <a:gridCol w="358924">
                  <a:extLst>
                    <a:ext uri="{9D8B030D-6E8A-4147-A177-3AD203B41FA5}">
                      <a16:colId xmlns:a16="http://schemas.microsoft.com/office/drawing/2014/main" val="1647253239"/>
                    </a:ext>
                  </a:extLst>
                </a:gridCol>
                <a:gridCol w="581114">
                  <a:extLst>
                    <a:ext uri="{9D8B030D-6E8A-4147-A177-3AD203B41FA5}">
                      <a16:colId xmlns:a16="http://schemas.microsoft.com/office/drawing/2014/main" val="158654902"/>
                    </a:ext>
                  </a:extLst>
                </a:gridCol>
                <a:gridCol w="581114">
                  <a:extLst>
                    <a:ext uri="{9D8B030D-6E8A-4147-A177-3AD203B41FA5}">
                      <a16:colId xmlns:a16="http://schemas.microsoft.com/office/drawing/2014/main" val="421073097"/>
                    </a:ext>
                  </a:extLst>
                </a:gridCol>
                <a:gridCol w="405925">
                  <a:extLst>
                    <a:ext uri="{9D8B030D-6E8A-4147-A177-3AD203B41FA5}">
                      <a16:colId xmlns:a16="http://schemas.microsoft.com/office/drawing/2014/main" val="4222847562"/>
                    </a:ext>
                  </a:extLst>
                </a:gridCol>
                <a:gridCol w="405925">
                  <a:extLst>
                    <a:ext uri="{9D8B030D-6E8A-4147-A177-3AD203B41FA5}">
                      <a16:colId xmlns:a16="http://schemas.microsoft.com/office/drawing/2014/main" val="463243567"/>
                    </a:ext>
                  </a:extLst>
                </a:gridCol>
                <a:gridCol w="363197">
                  <a:extLst>
                    <a:ext uri="{9D8B030D-6E8A-4147-A177-3AD203B41FA5}">
                      <a16:colId xmlns:a16="http://schemas.microsoft.com/office/drawing/2014/main" val="3708679083"/>
                    </a:ext>
                  </a:extLst>
                </a:gridCol>
                <a:gridCol w="363197">
                  <a:extLst>
                    <a:ext uri="{9D8B030D-6E8A-4147-A177-3AD203B41FA5}">
                      <a16:colId xmlns:a16="http://schemas.microsoft.com/office/drawing/2014/main" val="2731210287"/>
                    </a:ext>
                  </a:extLst>
                </a:gridCol>
                <a:gridCol w="666572">
                  <a:extLst>
                    <a:ext uri="{9D8B030D-6E8A-4147-A177-3AD203B41FA5}">
                      <a16:colId xmlns:a16="http://schemas.microsoft.com/office/drawing/2014/main" val="2842221492"/>
                    </a:ext>
                  </a:extLst>
                </a:gridCol>
                <a:gridCol w="313346">
                  <a:extLst>
                    <a:ext uri="{9D8B030D-6E8A-4147-A177-3AD203B41FA5}">
                      <a16:colId xmlns:a16="http://schemas.microsoft.com/office/drawing/2014/main" val="2978144511"/>
                    </a:ext>
                  </a:extLst>
                </a:gridCol>
                <a:gridCol w="313346">
                  <a:extLst>
                    <a:ext uri="{9D8B030D-6E8A-4147-A177-3AD203B41FA5}">
                      <a16:colId xmlns:a16="http://schemas.microsoft.com/office/drawing/2014/main" val="3897604531"/>
                    </a:ext>
                  </a:extLst>
                </a:gridCol>
                <a:gridCol w="398802">
                  <a:extLst>
                    <a:ext uri="{9D8B030D-6E8A-4147-A177-3AD203B41FA5}">
                      <a16:colId xmlns:a16="http://schemas.microsoft.com/office/drawing/2014/main" val="1023924262"/>
                    </a:ext>
                  </a:extLst>
                </a:gridCol>
                <a:gridCol w="329016">
                  <a:extLst>
                    <a:ext uri="{9D8B030D-6E8A-4147-A177-3AD203B41FA5}">
                      <a16:colId xmlns:a16="http://schemas.microsoft.com/office/drawing/2014/main" val="2448527195"/>
                    </a:ext>
                  </a:extLst>
                </a:gridCol>
                <a:gridCol w="329016">
                  <a:extLst>
                    <a:ext uri="{9D8B030D-6E8A-4147-A177-3AD203B41FA5}">
                      <a16:colId xmlns:a16="http://schemas.microsoft.com/office/drawing/2014/main" val="4101706370"/>
                    </a:ext>
                  </a:extLst>
                </a:gridCol>
                <a:gridCol w="1179320">
                  <a:extLst>
                    <a:ext uri="{9D8B030D-6E8A-4147-A177-3AD203B41FA5}">
                      <a16:colId xmlns:a16="http://schemas.microsoft.com/office/drawing/2014/main" val="3455083595"/>
                    </a:ext>
                  </a:extLst>
                </a:gridCol>
                <a:gridCol w="1085316">
                  <a:extLst>
                    <a:ext uri="{9D8B030D-6E8A-4147-A177-3AD203B41FA5}">
                      <a16:colId xmlns:a16="http://schemas.microsoft.com/office/drawing/2014/main" val="429224940"/>
                    </a:ext>
                  </a:extLst>
                </a:gridCol>
                <a:gridCol w="341832">
                  <a:extLst>
                    <a:ext uri="{9D8B030D-6E8A-4147-A177-3AD203B41FA5}">
                      <a16:colId xmlns:a16="http://schemas.microsoft.com/office/drawing/2014/main" val="3601727063"/>
                    </a:ext>
                  </a:extLst>
                </a:gridCol>
                <a:gridCol w="968616">
                  <a:extLst>
                    <a:ext uri="{9D8B030D-6E8A-4147-A177-3AD203B41FA5}">
                      <a16:colId xmlns:a16="http://schemas.microsoft.com/office/drawing/2014/main"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第幾年</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國別</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249078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486622465"/>
              </p:ext>
            </p:extLst>
          </p:nvPr>
        </p:nvGraphicFramePr>
        <p:xfrm>
          <a:off x="287246" y="1113724"/>
          <a:ext cx="11628528" cy="5242627"/>
        </p:xfrm>
        <a:graphic>
          <a:graphicData uri="http://schemas.openxmlformats.org/drawingml/2006/table">
            <a:tbl>
              <a:tblPr>
                <a:tableStyleId>{5940675A-B579-460E-94D1-54222C63F5DA}</a:tableStyleId>
              </a:tblPr>
              <a:tblGrid>
                <a:gridCol w="1572252">
                  <a:extLst>
                    <a:ext uri="{9D8B030D-6E8A-4147-A177-3AD203B41FA5}">
                      <a16:colId xmlns:a16="http://schemas.microsoft.com/office/drawing/2014/main" val="2357470534"/>
                    </a:ext>
                  </a:extLst>
                </a:gridCol>
                <a:gridCol w="1204544">
                  <a:extLst>
                    <a:ext uri="{9D8B030D-6E8A-4147-A177-3AD203B41FA5}">
                      <a16:colId xmlns:a16="http://schemas.microsoft.com/office/drawing/2014/main" val="18126132"/>
                    </a:ext>
                  </a:extLst>
                </a:gridCol>
                <a:gridCol w="1123142">
                  <a:extLst>
                    <a:ext uri="{9D8B030D-6E8A-4147-A177-3AD203B41FA5}">
                      <a16:colId xmlns:a16="http://schemas.microsoft.com/office/drawing/2014/main" val="2244112816"/>
                    </a:ext>
                  </a:extLst>
                </a:gridCol>
                <a:gridCol w="673574">
                  <a:extLst>
                    <a:ext uri="{9D8B030D-6E8A-4147-A177-3AD203B41FA5}">
                      <a16:colId xmlns:a16="http://schemas.microsoft.com/office/drawing/2014/main" val="1711899757"/>
                    </a:ext>
                  </a:extLst>
                </a:gridCol>
                <a:gridCol w="705853">
                  <a:extLst>
                    <a:ext uri="{9D8B030D-6E8A-4147-A177-3AD203B41FA5}">
                      <a16:colId xmlns:a16="http://schemas.microsoft.com/office/drawing/2014/main" val="157823992"/>
                    </a:ext>
                  </a:extLst>
                </a:gridCol>
                <a:gridCol w="753978">
                  <a:extLst>
                    <a:ext uri="{9D8B030D-6E8A-4147-A177-3AD203B41FA5}">
                      <a16:colId xmlns:a16="http://schemas.microsoft.com/office/drawing/2014/main" val="3760531086"/>
                    </a:ext>
                  </a:extLst>
                </a:gridCol>
                <a:gridCol w="705853">
                  <a:extLst>
                    <a:ext uri="{9D8B030D-6E8A-4147-A177-3AD203B41FA5}">
                      <a16:colId xmlns:a16="http://schemas.microsoft.com/office/drawing/2014/main" val="34202097"/>
                    </a:ext>
                  </a:extLst>
                </a:gridCol>
                <a:gridCol w="561474">
                  <a:extLst>
                    <a:ext uri="{9D8B030D-6E8A-4147-A177-3AD203B41FA5}">
                      <a16:colId xmlns:a16="http://schemas.microsoft.com/office/drawing/2014/main" val="1013813864"/>
                    </a:ext>
                  </a:extLst>
                </a:gridCol>
                <a:gridCol w="1042737">
                  <a:extLst>
                    <a:ext uri="{9D8B030D-6E8A-4147-A177-3AD203B41FA5}">
                      <a16:colId xmlns:a16="http://schemas.microsoft.com/office/drawing/2014/main" val="110103449"/>
                    </a:ext>
                  </a:extLst>
                </a:gridCol>
                <a:gridCol w="1090863">
                  <a:extLst>
                    <a:ext uri="{9D8B030D-6E8A-4147-A177-3AD203B41FA5}">
                      <a16:colId xmlns:a16="http://schemas.microsoft.com/office/drawing/2014/main" val="2172611007"/>
                    </a:ext>
                  </a:extLst>
                </a:gridCol>
                <a:gridCol w="1074821">
                  <a:extLst>
                    <a:ext uri="{9D8B030D-6E8A-4147-A177-3AD203B41FA5}">
                      <a16:colId xmlns:a16="http://schemas.microsoft.com/office/drawing/2014/main" val="1714878108"/>
                    </a:ext>
                  </a:extLst>
                </a:gridCol>
                <a:gridCol w="1119437">
                  <a:extLst>
                    <a:ext uri="{9D8B030D-6E8A-4147-A177-3AD203B41FA5}">
                      <a16:colId xmlns:a16="http://schemas.microsoft.com/office/drawing/2014/main" val="3028837500"/>
                    </a:ext>
                  </a:extLst>
                </a:gridCol>
              </a:tblGrid>
              <a:tr h="1310657">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學生事務與輔導經費總額</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學生獎助學金總額</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工讀人數</a:t>
                      </a: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工讀時數</a:t>
                      </a: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3">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工讀助學金</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gridSpan="4">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助學貸款</a:t>
                      </a: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947798013"/>
                  </a:ext>
                </a:extLst>
              </a:tr>
              <a:tr h="1965985">
                <a:tc vMerge="1">
                  <a:txBody>
                    <a:bodyPr/>
                    <a:lstStyle/>
                    <a:p>
                      <a:endParaRPr lang="zh-TW" altLang="en-US"/>
                    </a:p>
                  </a:txBody>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校內金額總數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校外金額總數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民間</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其他</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教育部之就學貸款</a:t>
                      </a:r>
                    </a:p>
                  </a:txBody>
                  <a:tcPr marL="17780" marR="17780" marT="0" marB="0" anchor="ctr">
                    <a:solidFill>
                      <a:srgbClr val="FFFF00"/>
                    </a:solidFill>
                  </a:tcPr>
                </a:tc>
                <a:tc hMerge="1">
                  <a:txBody>
                    <a:bodyPr/>
                    <a:lstStyle/>
                    <a:p>
                      <a:endParaRPr lang="zh-TW" altLang="en-US"/>
                    </a:p>
                  </a:txBody>
                  <a:tcPr/>
                </a:tc>
                <a:tc grid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學校自行</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辦理</a:t>
                      </a:r>
                      <a:endParaRPr lang="en-US" altLang="zh-TW" sz="1800" b="1" kern="10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之</a:t>
                      </a:r>
                      <a:r>
                        <a:rPr lang="zh-TW" sz="1800" b="1" kern="100" dirty="0">
                          <a:solidFill>
                            <a:srgbClr val="FF0000"/>
                          </a:solidFill>
                          <a:effectLst/>
                          <a:latin typeface="微軟正黑體" panose="020B0604030504040204" pitchFamily="34" charset="-120"/>
                          <a:ea typeface="微軟正黑體" panose="020B0604030504040204" pitchFamily="34" charset="-120"/>
                        </a:rPr>
                        <a:t>助學貸款</a:t>
                      </a:r>
                    </a:p>
                  </a:txBody>
                  <a:tcPr marL="17780" marR="17780" marT="0" marB="0" anchor="ctr">
                    <a:lnR w="38100" cap="flat" cmpd="sng" algn="ctr">
                      <a:solidFill>
                        <a:schemeClr val="tx1"/>
                      </a:solidFill>
                      <a:prstDash val="solid"/>
                      <a:round/>
                      <a:headEnd type="none" w="med" len="med"/>
                      <a:tailEnd type="none" w="med" len="med"/>
                    </a:lnR>
                    <a:solidFill>
                      <a:srgbClr val="FFFF00"/>
                    </a:solidFill>
                  </a:tcPr>
                </a:tc>
                <a:tc hMerge="1">
                  <a:txBody>
                    <a:bodyPr/>
                    <a:lstStyle/>
                    <a:p>
                      <a:endParaRPr lang="zh-TW" altLang="en-US"/>
                    </a:p>
                  </a:txBody>
                  <a:tcPr/>
                </a:tc>
                <a:extLst>
                  <a:ext uri="{0D108BD9-81ED-4DB2-BD59-A6C34878D82A}">
                    <a16:rowId xmlns:a16="http://schemas.microsoft.com/office/drawing/2014/main" val="1940827962"/>
                  </a:ext>
                </a:extLst>
              </a:tr>
              <a:tr h="196598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人次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總金額</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人次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總金額</a:t>
                      </a: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957835284"/>
                  </a:ext>
                </a:extLst>
              </a:tr>
            </a:tbl>
          </a:graphicData>
        </a:graphic>
      </p:graphicFrame>
      <p:sp>
        <p:nvSpPr>
          <p:cNvPr id="2" name="文本占位符 7"/>
          <p:cNvSpPr txBox="1">
            <a:spLocks/>
          </p:cNvSpPr>
          <p:nvPr/>
        </p:nvSpPr>
        <p:spPr>
          <a:xfrm>
            <a:off x="1183490" y="221158"/>
            <a:ext cx="1100851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200" dirty="0" smtClean="0">
                <a:solidFill>
                  <a:srgbClr val="FF0000"/>
                </a:solidFill>
              </a:rPr>
              <a:t>刪除</a:t>
            </a:r>
            <a:r>
              <a:rPr lang="zh-TW" altLang="zh-TW" sz="3200" dirty="0">
                <a:solidFill>
                  <a:schemeClr val="accent6">
                    <a:lumMod val="50000"/>
                  </a:schemeClr>
                </a:solidFill>
              </a:rPr>
              <a:t>表</a:t>
            </a:r>
            <a:r>
              <a:rPr lang="en-US" altLang="zh-TW" sz="3200" dirty="0">
                <a:solidFill>
                  <a:schemeClr val="accent6">
                    <a:lumMod val="50000"/>
                  </a:schemeClr>
                </a:solidFill>
              </a:rPr>
              <a:t>7-1 </a:t>
            </a:r>
            <a:r>
              <a:rPr lang="zh-TW" altLang="zh-TW" sz="3200" dirty="0">
                <a:solidFill>
                  <a:schemeClr val="accent6">
                    <a:lumMod val="50000"/>
                  </a:schemeClr>
                </a:solidFill>
              </a:rPr>
              <a:t>非教育部補助之學生事務與輔導經費資料表</a:t>
            </a:r>
            <a:endParaRPr lang="zh-CN" altLang="en-US" sz="32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11</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37</a:t>
            </a:fld>
            <a:endParaRPr lang="zh-TW" altLang="en-US" dirty="0"/>
          </a:p>
        </p:txBody>
      </p:sp>
    </p:spTree>
    <p:extLst>
      <p:ext uri="{BB962C8B-B14F-4D97-AF65-F5344CB8AC3E}">
        <p14:creationId xmlns:p14="http://schemas.microsoft.com/office/powerpoint/2010/main" val="30604459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491444384"/>
              </p:ext>
            </p:extLst>
          </p:nvPr>
        </p:nvGraphicFramePr>
        <p:xfrm>
          <a:off x="287246" y="1113724"/>
          <a:ext cx="11628531" cy="5210877"/>
        </p:xfrm>
        <a:graphic>
          <a:graphicData uri="http://schemas.openxmlformats.org/drawingml/2006/table">
            <a:tbl>
              <a:tblPr>
                <a:tableStyleId>{5940675A-B579-460E-94D1-54222C63F5DA}</a:tableStyleId>
              </a:tblPr>
              <a:tblGrid>
                <a:gridCol w="2907133">
                  <a:extLst>
                    <a:ext uri="{9D8B030D-6E8A-4147-A177-3AD203B41FA5}">
                      <a16:colId xmlns:a16="http://schemas.microsoft.com/office/drawing/2014/main" val="517814779"/>
                    </a:ext>
                  </a:extLst>
                </a:gridCol>
                <a:gridCol w="1453566">
                  <a:extLst>
                    <a:ext uri="{9D8B030D-6E8A-4147-A177-3AD203B41FA5}">
                      <a16:colId xmlns:a16="http://schemas.microsoft.com/office/drawing/2014/main" val="989848723"/>
                    </a:ext>
                  </a:extLst>
                </a:gridCol>
                <a:gridCol w="1453566">
                  <a:extLst>
                    <a:ext uri="{9D8B030D-6E8A-4147-A177-3AD203B41FA5}">
                      <a16:colId xmlns:a16="http://schemas.microsoft.com/office/drawing/2014/main" val="2977435283"/>
                    </a:ext>
                  </a:extLst>
                </a:gridCol>
                <a:gridCol w="2907133">
                  <a:extLst>
                    <a:ext uri="{9D8B030D-6E8A-4147-A177-3AD203B41FA5}">
                      <a16:colId xmlns:a16="http://schemas.microsoft.com/office/drawing/2014/main" val="159171771"/>
                    </a:ext>
                  </a:extLst>
                </a:gridCol>
                <a:gridCol w="2907133">
                  <a:extLst>
                    <a:ext uri="{9D8B030D-6E8A-4147-A177-3AD203B41FA5}">
                      <a16:colId xmlns:a16="http://schemas.microsoft.com/office/drawing/2014/main" val="2794239593"/>
                    </a:ext>
                  </a:extLst>
                </a:gridCol>
              </a:tblGrid>
              <a:tr h="1736959">
                <a:tc gridSpan="5">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教育部補助</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589549040"/>
                  </a:ext>
                </a:extLst>
              </a:tr>
              <a:tr h="1736959">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學生事務與輔導經費</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工讀人數</a:t>
                      </a:r>
                    </a:p>
                  </a:txBody>
                  <a:tcPr marL="17780" marR="17780" marT="0" marB="0" anchor="ctr">
                    <a:solidFill>
                      <a:srgbClr val="FFFF00"/>
                    </a:solidFill>
                  </a:tcPr>
                </a:tc>
                <a:tc hMerge="1">
                  <a:txBody>
                    <a:bodyPr/>
                    <a:lstStyle/>
                    <a:p>
                      <a:endParaRPr lang="zh-TW" altLang="en-US"/>
                    </a:p>
                  </a:txBody>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工讀時數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工讀助學金</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610441029"/>
                  </a:ext>
                </a:extLst>
              </a:tr>
              <a:tr h="1736959">
                <a:tc vMerge="1">
                  <a:txBody>
                    <a:bodyPr/>
                    <a:lstStyle/>
                    <a:p>
                      <a:endParaRPr lang="zh-TW" altLang="en-US"/>
                    </a:p>
                  </a:txBody>
                  <a:tcPr/>
                </a:tc>
                <a:tc>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男</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女</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645478904"/>
                  </a:ext>
                </a:extLst>
              </a:tr>
            </a:tbl>
          </a:graphicData>
        </a:graphic>
      </p:graphicFrame>
      <p:sp>
        <p:nvSpPr>
          <p:cNvPr id="2" name="文本占位符 7"/>
          <p:cNvSpPr txBox="1">
            <a:spLocks/>
          </p:cNvSpPr>
          <p:nvPr/>
        </p:nvSpPr>
        <p:spPr>
          <a:xfrm>
            <a:off x="1183490" y="221158"/>
            <a:ext cx="1100851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200" dirty="0" smtClean="0">
                <a:solidFill>
                  <a:srgbClr val="FF0000"/>
                </a:solidFill>
              </a:rPr>
              <a:t>刪除</a:t>
            </a:r>
            <a:r>
              <a:rPr lang="en-US" altLang="zh-TW" sz="3200" dirty="0">
                <a:solidFill>
                  <a:schemeClr val="accent6">
                    <a:lumMod val="50000"/>
                  </a:schemeClr>
                </a:solidFill>
              </a:rPr>
              <a:t>7-1-1 </a:t>
            </a:r>
            <a:r>
              <a:rPr lang="zh-TW" altLang="zh-TW" sz="3200" dirty="0">
                <a:solidFill>
                  <a:schemeClr val="accent6">
                    <a:lumMod val="50000"/>
                  </a:schemeClr>
                </a:solidFill>
              </a:rPr>
              <a:t>教育部補助之學生事務與輔導經費資料表</a:t>
            </a:r>
            <a:endParaRPr lang="zh-CN" altLang="en-US" sz="32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12</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38</a:t>
            </a:fld>
            <a:endParaRPr lang="zh-TW" altLang="en-US" dirty="0"/>
          </a:p>
        </p:txBody>
      </p:sp>
    </p:spTree>
    <p:extLst>
      <p:ext uri="{BB962C8B-B14F-4D97-AF65-F5344CB8AC3E}">
        <p14:creationId xmlns:p14="http://schemas.microsoft.com/office/powerpoint/2010/main" val="25519241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12-2 </a:t>
            </a:r>
            <a:r>
              <a:rPr lang="zh-TW" altLang="zh-TW" sz="3200" dirty="0">
                <a:solidFill>
                  <a:schemeClr val="accent6">
                    <a:lumMod val="50000"/>
                  </a:schemeClr>
                </a:solidFill>
              </a:rPr>
              <a:t>國立技專校院校務基金「接受捐贈」決算情形表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39</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13</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610799765"/>
              </p:ext>
            </p:extLst>
          </p:nvPr>
        </p:nvGraphicFramePr>
        <p:xfrm>
          <a:off x="287246" y="1063593"/>
          <a:ext cx="11599954" cy="2804400"/>
        </p:xfrm>
        <a:graphic>
          <a:graphicData uri="http://schemas.openxmlformats.org/drawingml/2006/table">
            <a:tbl>
              <a:tblPr firstRow="1" firstCol="1" bandRow="1">
                <a:tableStyleId>{5940675A-B579-460E-94D1-54222C63F5DA}</a:tableStyleId>
              </a:tblPr>
              <a:tblGrid>
                <a:gridCol w="803617">
                  <a:extLst>
                    <a:ext uri="{9D8B030D-6E8A-4147-A177-3AD203B41FA5}">
                      <a16:colId xmlns:a16="http://schemas.microsoft.com/office/drawing/2014/main" val="23151014"/>
                    </a:ext>
                  </a:extLst>
                </a:gridCol>
                <a:gridCol w="1347537">
                  <a:extLst>
                    <a:ext uri="{9D8B030D-6E8A-4147-A177-3AD203B41FA5}">
                      <a16:colId xmlns:a16="http://schemas.microsoft.com/office/drawing/2014/main" val="1693535696"/>
                    </a:ext>
                  </a:extLst>
                </a:gridCol>
                <a:gridCol w="1443520">
                  <a:extLst>
                    <a:ext uri="{9D8B030D-6E8A-4147-A177-3AD203B41FA5}">
                      <a16:colId xmlns:a16="http://schemas.microsoft.com/office/drawing/2014/main" val="2402111324"/>
                    </a:ext>
                  </a:extLst>
                </a:gridCol>
                <a:gridCol w="738206">
                  <a:extLst>
                    <a:ext uri="{9D8B030D-6E8A-4147-A177-3AD203B41FA5}">
                      <a16:colId xmlns:a16="http://schemas.microsoft.com/office/drawing/2014/main" val="2846472509"/>
                    </a:ext>
                  </a:extLst>
                </a:gridCol>
                <a:gridCol w="994611">
                  <a:extLst>
                    <a:ext uri="{9D8B030D-6E8A-4147-A177-3AD203B41FA5}">
                      <a16:colId xmlns:a16="http://schemas.microsoft.com/office/drawing/2014/main" val="4049755295"/>
                    </a:ext>
                  </a:extLst>
                </a:gridCol>
                <a:gridCol w="930442">
                  <a:extLst>
                    <a:ext uri="{9D8B030D-6E8A-4147-A177-3AD203B41FA5}">
                      <a16:colId xmlns:a16="http://schemas.microsoft.com/office/drawing/2014/main" val="3382570671"/>
                    </a:ext>
                  </a:extLst>
                </a:gridCol>
                <a:gridCol w="930442">
                  <a:extLst>
                    <a:ext uri="{9D8B030D-6E8A-4147-A177-3AD203B41FA5}">
                      <a16:colId xmlns:a16="http://schemas.microsoft.com/office/drawing/2014/main" val="1411485675"/>
                    </a:ext>
                  </a:extLst>
                </a:gridCol>
                <a:gridCol w="866274">
                  <a:extLst>
                    <a:ext uri="{9D8B030D-6E8A-4147-A177-3AD203B41FA5}">
                      <a16:colId xmlns:a16="http://schemas.microsoft.com/office/drawing/2014/main" val="2050219448"/>
                    </a:ext>
                  </a:extLst>
                </a:gridCol>
                <a:gridCol w="688794">
                  <a:extLst>
                    <a:ext uri="{9D8B030D-6E8A-4147-A177-3AD203B41FA5}">
                      <a16:colId xmlns:a16="http://schemas.microsoft.com/office/drawing/2014/main" val="856676580"/>
                    </a:ext>
                  </a:extLst>
                </a:gridCol>
                <a:gridCol w="875875">
                  <a:extLst>
                    <a:ext uri="{9D8B030D-6E8A-4147-A177-3AD203B41FA5}">
                      <a16:colId xmlns:a16="http://schemas.microsoft.com/office/drawing/2014/main" val="3857248514"/>
                    </a:ext>
                  </a:extLst>
                </a:gridCol>
                <a:gridCol w="761436">
                  <a:extLst>
                    <a:ext uri="{9D8B030D-6E8A-4147-A177-3AD203B41FA5}">
                      <a16:colId xmlns:a16="http://schemas.microsoft.com/office/drawing/2014/main" val="4166742674"/>
                    </a:ext>
                  </a:extLst>
                </a:gridCol>
                <a:gridCol w="609600">
                  <a:extLst>
                    <a:ext uri="{9D8B030D-6E8A-4147-A177-3AD203B41FA5}">
                      <a16:colId xmlns:a16="http://schemas.microsoft.com/office/drawing/2014/main" val="2839392673"/>
                    </a:ext>
                  </a:extLst>
                </a:gridCol>
                <a:gridCol w="609600">
                  <a:extLst>
                    <a:ext uri="{9D8B030D-6E8A-4147-A177-3AD203B41FA5}">
                      <a16:colId xmlns:a16="http://schemas.microsoft.com/office/drawing/2014/main" val="1136136468"/>
                    </a:ext>
                  </a:extLst>
                </a:gridCol>
              </a:tblGrid>
              <a:tr h="274734">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接受</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捐贈</a:t>
                      </a:r>
                      <a:endParaRPr lang="en-US" altLang="zh-TW" sz="1800" b="1" kern="10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總</a:t>
                      </a:r>
                      <a:r>
                        <a:rPr lang="zh-TW" sz="1800" b="1" kern="100" dirty="0">
                          <a:solidFill>
                            <a:srgbClr val="FF0000"/>
                          </a:solidFill>
                          <a:effectLst/>
                          <a:latin typeface="微軟正黑體" panose="020B0604030504040204" pitchFamily="34" charset="-120"/>
                          <a:ea typeface="微軟正黑體" panose="020B0604030504040204" pitchFamily="34" charset="-120"/>
                        </a:rPr>
                        <a:t>金額</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非指定用途捐贈金額</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10">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實體</a:t>
                      </a:r>
                      <a:r>
                        <a:rPr lang="zh-TW" sz="1800" kern="100" dirty="0" smtClean="0">
                          <a:effectLst/>
                          <a:latin typeface="微軟正黑體" panose="020B0604030504040204" pitchFamily="34" charset="-120"/>
                          <a:ea typeface="微軟正黑體" panose="020B0604030504040204" pitchFamily="34" charset="-120"/>
                        </a:rPr>
                        <a:t>捐贈</a:t>
                      </a: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extLst>
                  <a:ext uri="{0D108BD9-81ED-4DB2-BD59-A6C34878D82A}">
                    <a16:rowId xmlns:a16="http://schemas.microsoft.com/office/drawing/2014/main" val="3544050609"/>
                  </a:ext>
                </a:extLst>
              </a:tr>
              <a:tr h="96722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土地</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土地</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改良</a:t>
                      </a:r>
                      <a:r>
                        <a:rPr lang="zh-TW" sz="1800" kern="100" dirty="0">
                          <a:effectLst/>
                          <a:latin typeface="微軟正黑體" panose="020B0604030504040204" pitchFamily="34" charset="-120"/>
                          <a:ea typeface="微軟正黑體" panose="020B0604030504040204" pitchFamily="34" charset="-120"/>
                        </a:rPr>
                        <a:t>物</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房屋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及</a:t>
                      </a:r>
                      <a:r>
                        <a:rPr lang="zh-TW" sz="1800" kern="100" dirty="0">
                          <a:effectLst/>
                          <a:latin typeface="微軟正黑體" panose="020B0604030504040204" pitchFamily="34" charset="-120"/>
                          <a:ea typeface="微軟正黑體" panose="020B0604030504040204" pitchFamily="34" charset="-120"/>
                        </a:rPr>
                        <a:t>建築</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機械</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及</a:t>
                      </a:r>
                      <a:r>
                        <a:rPr lang="zh-TW" sz="1800" kern="100" dirty="0">
                          <a:effectLst/>
                          <a:latin typeface="微軟正黑體" panose="020B0604030504040204" pitchFamily="34" charset="-120"/>
                          <a:ea typeface="微軟正黑體" panose="020B0604030504040204" pitchFamily="34" charset="-120"/>
                        </a:rPr>
                        <a:t>設備</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交通運輸及設備</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什項設備</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gridSpan="2">
                  <a:txBody>
                    <a:bodyPr/>
                    <a:lstStyle/>
                    <a:p>
                      <a:pPr>
                        <a:spcAft>
                          <a:spcPts val="0"/>
                        </a:spcAft>
                      </a:pPr>
                      <a:r>
                        <a:rPr lang="zh-TW" sz="1800" kern="100" dirty="0" smtClean="0">
                          <a:effectLst/>
                          <a:latin typeface="微軟正黑體" panose="020B0604030504040204" pitchFamily="34" charset="-120"/>
                          <a:ea typeface="微軟正黑體" panose="020B0604030504040204" pitchFamily="34" charset="-120"/>
                        </a:rPr>
                        <a:t>有價證券</a:t>
                      </a: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例如股票、基金</a:t>
                      </a:r>
                      <a:r>
                        <a:rPr lang="en-US" sz="1800" kern="100" dirty="0">
                          <a:effectLst/>
                          <a:latin typeface="微軟正黑體" panose="020B0604030504040204" pitchFamily="34" charset="-120"/>
                          <a:ea typeface="微軟正黑體" panose="020B0604030504040204" pitchFamily="34" charset="-120"/>
                        </a:rPr>
                        <a:t>)</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hMerge="1">
                  <a:txBody>
                    <a:bodyPr/>
                    <a:lstStyle/>
                    <a:p>
                      <a:endParaRPr lang="zh-TW" altLang="en-US"/>
                    </a:p>
                  </a:txBody>
                  <a:tcPr/>
                </a:tc>
                <a:tc grid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其他</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val="4084094337"/>
                  </a:ext>
                </a:extLst>
              </a:tr>
              <a:tr h="156244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金額</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說明</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金額</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258779"/>
                  </a:ext>
                </a:extLst>
              </a:tr>
            </a:tbl>
          </a:graphicData>
        </a:graphic>
      </p:graphicFrame>
      <p:sp>
        <p:nvSpPr>
          <p:cNvPr id="16" name="矩形 15"/>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接受捐贈總金額</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所稱「接受捐贈總金額」係指學校接受外界之捐贈，</a:t>
            </a:r>
            <a:r>
              <a:rPr lang="zh-TW" altLang="zh-TW" sz="2400" dirty="0" smtClean="0">
                <a:latin typeface="微軟正黑體" panose="020B0604030504040204" pitchFamily="34" charset="-120"/>
                <a:ea typeface="微軟正黑體" panose="020B0604030504040204" pitchFamily="34" charset="-120"/>
              </a:rPr>
              <a:t>包含</a:t>
            </a:r>
            <a:r>
              <a:rPr lang="zh-TW" altLang="en-US" sz="2400" dirty="0" smtClean="0">
                <a:latin typeface="微軟正黑體" panose="020B0604030504040204" pitchFamily="34" charset="-120"/>
                <a:ea typeface="微軟正黑體" panose="020B0604030504040204" pitchFamily="34" charset="-120"/>
              </a:rPr>
              <a:t>非</a:t>
            </a:r>
            <a:r>
              <a:rPr lang="zh-TW" altLang="en-US" sz="2400" dirty="0">
                <a:latin typeface="微軟正黑體" panose="020B0604030504040204" pitchFamily="34" charset="-120"/>
                <a:ea typeface="微軟正黑體" panose="020B0604030504040204" pitchFamily="34" charset="-120"/>
              </a:rPr>
              <a:t>指定用途捐贈</a:t>
            </a:r>
            <a:r>
              <a:rPr lang="zh-TW" altLang="en-US" sz="2400" dirty="0" smtClean="0">
                <a:latin typeface="微軟正黑體" panose="020B0604030504040204" pitchFamily="34" charset="-120"/>
                <a:ea typeface="微軟正黑體" panose="020B0604030504040204" pitchFamily="34" charset="-120"/>
              </a:rPr>
              <a:t>金額</a:t>
            </a:r>
            <a:r>
              <a:rPr lang="zh-TW" altLang="zh-TW" sz="2400" dirty="0">
                <a:latin typeface="微軟正黑體" panose="020B0604030504040204" pitchFamily="34" charset="-120"/>
                <a:ea typeface="微軟正黑體" panose="020B0604030504040204" pitchFamily="34" charset="-120"/>
              </a:rPr>
              <a:t>、指定用途捐贈及實體捐贈等，其科目依「國立大學校務基金會計制度之一致性規定」帳列科目可能涉及「受贈收入」、「其他準備金」及</a:t>
            </a:r>
            <a:r>
              <a:rPr lang="zh-TW" altLang="zh-TW" sz="2400" dirty="0">
                <a:solidFill>
                  <a:srgbClr val="FF0000"/>
                </a:solidFill>
                <a:latin typeface="微軟正黑體" panose="020B0604030504040204" pitchFamily="34" charset="-120"/>
                <a:ea typeface="微軟正黑體" panose="020B0604030504040204" pitchFamily="34" charset="-120"/>
              </a:rPr>
              <a:t>「</a:t>
            </a:r>
            <a:r>
              <a:rPr lang="zh-TW" altLang="zh-TW" sz="2400" strike="sngStrike" dirty="0">
                <a:solidFill>
                  <a:srgbClr val="FF0000"/>
                </a:solidFill>
                <a:latin typeface="微軟正黑體" panose="020B0604030504040204" pitchFamily="34" charset="-120"/>
                <a:ea typeface="微軟正黑體" panose="020B0604030504040204" pitchFamily="34" charset="-120"/>
              </a:rPr>
              <a:t>受贈公積</a:t>
            </a:r>
            <a:r>
              <a:rPr lang="zh-TW" altLang="zh-TW" sz="2400" b="1" dirty="0">
                <a:solidFill>
                  <a:srgbClr val="FF0000"/>
                </a:solidFill>
                <a:latin typeface="微軟正黑體" panose="020B0604030504040204" pitchFamily="34" charset="-120"/>
                <a:ea typeface="微軟正黑體" panose="020B0604030504040204" pitchFamily="34" charset="-120"/>
              </a:rPr>
              <a:t>遞延收入</a:t>
            </a:r>
            <a:r>
              <a:rPr lang="zh-TW" altLang="zh-TW" sz="2400" dirty="0">
                <a:solidFill>
                  <a:srgbClr val="FF0000"/>
                </a:solidFill>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等科目。</a:t>
            </a: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會計處</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cxnSp>
        <p:nvCxnSpPr>
          <p:cNvPr id="10" name="直線接點 9"/>
          <p:cNvCxnSpPr/>
          <p:nvPr/>
        </p:nvCxnSpPr>
        <p:spPr>
          <a:xfrm flipV="1">
            <a:off x="8032793" y="5588628"/>
            <a:ext cx="1174130" cy="3436"/>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線接點 10"/>
          <p:cNvCxnSpPr/>
          <p:nvPr/>
        </p:nvCxnSpPr>
        <p:spPr>
          <a:xfrm flipV="1">
            <a:off x="8023535" y="5478138"/>
            <a:ext cx="1174130" cy="3436"/>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47047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5188921" cy="18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en-US" altLang="ko-KR" sz="2800" b="1" dirty="0" smtClean="0">
                <a:solidFill>
                  <a:srgbClr val="FF0000"/>
                </a:solidFill>
                <a:latin typeface="微軟正黑體" panose="020B0604030504040204" pitchFamily="34" charset="-120"/>
                <a:ea typeface="微軟正黑體" panose="020B0604030504040204" pitchFamily="34" charset="-120"/>
              </a:rPr>
              <a:t>107</a:t>
            </a:r>
            <a:r>
              <a:rPr lang="zh-TW" altLang="en-US" sz="2800" b="1" dirty="0" smtClean="0">
                <a:solidFill>
                  <a:srgbClr val="FF0000"/>
                </a:solidFill>
                <a:latin typeface="微軟正黑體" panose="020B0604030504040204" pitchFamily="34" charset="-120"/>
                <a:ea typeface="微軟正黑體" panose="020B0604030504040204" pitchFamily="34" charset="-120"/>
              </a:rPr>
              <a:t>年</a:t>
            </a:r>
            <a:r>
              <a:rPr lang="en-US" altLang="zh-TW" sz="2800" b="1" dirty="0" smtClean="0">
                <a:solidFill>
                  <a:srgbClr val="FF0000"/>
                </a:solidFill>
                <a:latin typeface="微軟正黑體" panose="020B0604030504040204" pitchFamily="34" charset="-120"/>
                <a:ea typeface="微軟正黑體" panose="020B0604030504040204" pitchFamily="34" charset="-120"/>
              </a:rPr>
              <a:t>03</a:t>
            </a:r>
            <a:r>
              <a:rPr lang="zh-TW" altLang="en-US" sz="2800" b="1" dirty="0" smtClean="0">
                <a:solidFill>
                  <a:srgbClr val="FF0000"/>
                </a:solidFill>
                <a:latin typeface="微軟正黑體" panose="020B0604030504040204" pitchFamily="34" charset="-120"/>
                <a:ea typeface="微軟正黑體" panose="020B0604030504040204" pitchFamily="34" charset="-120"/>
              </a:rPr>
              <a:t>月</a:t>
            </a:r>
            <a:r>
              <a:rPr lang="zh-TW" altLang="en-US" sz="2800" b="1" dirty="0">
                <a:solidFill>
                  <a:srgbClr val="FF0000"/>
                </a:solidFill>
                <a:latin typeface="微軟正黑體" panose="020B0604030504040204" pitchFamily="34" charset="-120"/>
                <a:ea typeface="微軟正黑體" panose="020B0604030504040204" pitchFamily="34" charset="-120"/>
              </a:rPr>
              <a:t>填表作業時</a:t>
            </a:r>
            <a:r>
              <a:rPr lang="zh-TW" altLang="en-US" sz="2800" b="1" dirty="0" smtClean="0">
                <a:solidFill>
                  <a:srgbClr val="FF0000"/>
                </a:solidFill>
                <a:latin typeface="微軟正黑體" panose="020B0604030504040204" pitchFamily="34" charset="-120"/>
                <a:ea typeface="微軟正黑體" panose="020B0604030504040204" pitchFamily="34" charset="-120"/>
              </a:rPr>
              <a:t>程</a:t>
            </a:r>
            <a:endParaRPr lang="en-US" altLang="zh-TW" sz="2800" b="1" dirty="0" smtClean="0">
              <a:solidFill>
                <a:srgbClr val="FF0000"/>
              </a:solidFill>
              <a:latin typeface="微軟正黑體" panose="020B0604030504040204" pitchFamily="34" charset="-120"/>
              <a:ea typeface="微軟正黑體" panose="020B0604030504040204" pitchFamily="34" charset="-120"/>
            </a:endParaRPr>
          </a:p>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endParaRPr lang="en-US" altLang="zh-TW" sz="2800" b="1" dirty="0">
              <a:solidFill>
                <a:schemeClr val="bg2">
                  <a:lumMod val="10000"/>
                </a:schemeClr>
              </a:solidFill>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03/01</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04/30</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83491" y="1985553"/>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33044" y="3023222"/>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5" name="表格 14"/>
          <p:cNvGraphicFramePr>
            <a:graphicFrameLocks noGrp="1"/>
          </p:cNvGraphicFramePr>
          <p:nvPr>
            <p:extLst>
              <p:ext uri="{D42A27DB-BD31-4B8C-83A1-F6EECF244321}">
                <p14:modId xmlns:p14="http://schemas.microsoft.com/office/powerpoint/2010/main" val="1291013569"/>
              </p:ext>
            </p:extLst>
          </p:nvPr>
        </p:nvGraphicFramePr>
        <p:xfrm>
          <a:off x="1850090" y="2961607"/>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595312">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595312">
                  <a:extLst>
                    <a:ext uri="{9D8B030D-6E8A-4147-A177-3AD203B41FA5}">
                      <a16:colId xmlns:a16="http://schemas.microsoft.com/office/drawing/2014/main" val="20004"/>
                    </a:ext>
                  </a:extLst>
                </a:gridCol>
                <a:gridCol w="595312">
                  <a:extLst>
                    <a:ext uri="{9D8B030D-6E8A-4147-A177-3AD203B41FA5}">
                      <a16:colId xmlns:a16="http://schemas.microsoft.com/office/drawing/2014/main" val="20005"/>
                    </a:ext>
                  </a:extLst>
                </a:gridCol>
                <a:gridCol w="595312">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927457138"/>
              </p:ext>
            </p:extLst>
          </p:nvPr>
        </p:nvGraphicFramePr>
        <p:xfrm>
          <a:off x="6017274" y="2965338"/>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4</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4</a:t>
            </a:fld>
            <a:endParaRPr lang="zh-TW" altLang="en-US" dirty="0"/>
          </a:p>
        </p:txBody>
      </p:sp>
    </p:spTree>
    <p:extLst>
      <p:ext uri="{BB962C8B-B14F-4D97-AF65-F5344CB8AC3E}">
        <p14:creationId xmlns:p14="http://schemas.microsoft.com/office/powerpoint/2010/main" val="5604029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200" dirty="0">
                <a:solidFill>
                  <a:schemeClr val="accent6">
                    <a:lumMod val="50000"/>
                  </a:schemeClr>
                </a:solidFill>
              </a:rPr>
              <a:t>表</a:t>
            </a:r>
            <a:r>
              <a:rPr lang="en-US" altLang="zh-TW" sz="3200" dirty="0">
                <a:solidFill>
                  <a:schemeClr val="accent6">
                    <a:lumMod val="50000"/>
                  </a:schemeClr>
                </a:solidFill>
              </a:rPr>
              <a:t>15-1</a:t>
            </a:r>
            <a:r>
              <a:rPr lang="zh-TW" altLang="en-US" sz="3200" dirty="0">
                <a:solidFill>
                  <a:schemeClr val="accent6">
                    <a:lumMod val="50000"/>
                  </a:schemeClr>
                </a:solidFill>
              </a:rPr>
              <a:t>全英</a:t>
            </a:r>
            <a:r>
              <a:rPr lang="en-US" altLang="zh-TW" sz="3200" dirty="0">
                <a:solidFill>
                  <a:schemeClr val="accent6">
                    <a:lumMod val="50000"/>
                  </a:schemeClr>
                </a:solidFill>
              </a:rPr>
              <a:t>(</a:t>
            </a:r>
            <a:r>
              <a:rPr lang="zh-TW" altLang="en-US" sz="3200" dirty="0">
                <a:solidFill>
                  <a:schemeClr val="accent6">
                    <a:lumMod val="50000"/>
                  </a:schemeClr>
                </a:solidFill>
              </a:rPr>
              <a:t>外</a:t>
            </a:r>
            <a:r>
              <a:rPr lang="en-US" altLang="zh-TW" sz="3200" dirty="0">
                <a:solidFill>
                  <a:schemeClr val="accent6">
                    <a:lumMod val="50000"/>
                  </a:schemeClr>
                </a:solidFill>
              </a:rPr>
              <a:t>)</a:t>
            </a:r>
            <a:r>
              <a:rPr lang="zh-TW" altLang="en-US" sz="3200" dirty="0">
                <a:solidFill>
                  <a:schemeClr val="accent6">
                    <a:lumMod val="50000"/>
                  </a:schemeClr>
                </a:solidFill>
              </a:rPr>
              <a:t>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en-US" sz="3200" dirty="0">
                <a:solidFill>
                  <a:schemeClr val="accent6">
                    <a:lumMod val="50000"/>
                  </a:schemeClr>
                </a:solidFill>
              </a:rPr>
              <a:t>資料表</a:t>
            </a: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40</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14</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287248" y="4034577"/>
            <a:ext cx="11599952" cy="1938992"/>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學年度</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三月填寫</a:t>
            </a:r>
            <a:r>
              <a:rPr lang="en-US" altLang="zh-TW" sz="2400" b="1" dirty="0">
                <a:solidFill>
                  <a:srgbClr val="FF0000"/>
                </a:solidFill>
                <a:latin typeface="微軟正黑體" panose="020B0604030504040204" pitchFamily="34" charset="-120"/>
                <a:ea typeface="微軟正黑體" panose="020B0604030504040204" pitchFamily="34" charset="-120"/>
              </a:rPr>
              <a:t>106</a:t>
            </a:r>
            <a:r>
              <a:rPr lang="zh-TW" altLang="zh-TW" sz="2400" b="1" dirty="0">
                <a:solidFill>
                  <a:srgbClr val="FF0000"/>
                </a:solidFill>
                <a:latin typeface="微軟正黑體" panose="020B0604030504040204" pitchFamily="34" charset="-120"/>
                <a:ea typeface="微軟正黑體" panose="020B0604030504040204" pitchFamily="34" charset="-120"/>
              </a:rPr>
              <a:t>學年度之資料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8</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日至</a:t>
            </a:r>
            <a:r>
              <a:rPr lang="en-US" altLang="zh-TW" sz="2400" dirty="0">
                <a:latin typeface="微軟正黑體" panose="020B0604030504040204" pitchFamily="34" charset="-120"/>
                <a:ea typeface="微軟正黑體" panose="020B0604030504040204" pitchFamily="34" charset="-120"/>
              </a:rPr>
              <a:t>107</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7</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31</a:t>
            </a:r>
            <a:r>
              <a:rPr lang="zh-TW" altLang="zh-TW" sz="2400" dirty="0">
                <a:latin typeface="微軟正黑體" panose="020B0604030504040204" pitchFamily="34" charset="-120"/>
                <a:ea typeface="微軟正黑體" panose="020B0604030504040204" pitchFamily="34" charset="-120"/>
              </a:rPr>
              <a:t>日資料。</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十月</a:t>
            </a:r>
            <a:r>
              <a:rPr lang="zh-TW" altLang="zh-TW" sz="2400" b="1" dirty="0">
                <a:solidFill>
                  <a:srgbClr val="FF0000"/>
                </a:solidFill>
                <a:latin typeface="微軟正黑體" panose="020B0604030504040204" pitchFamily="34" charset="-120"/>
                <a:ea typeface="微軟正黑體" panose="020B0604030504040204" pitchFamily="34" charset="-120"/>
              </a:rPr>
              <a:t>維護前期所填資料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學年度資料）</a:t>
            </a: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2617893429"/>
              </p:ext>
            </p:extLst>
          </p:nvPr>
        </p:nvGraphicFramePr>
        <p:xfrm>
          <a:off x="287247" y="1085852"/>
          <a:ext cx="11628529" cy="2659309"/>
        </p:xfrm>
        <a:graphic>
          <a:graphicData uri="http://schemas.openxmlformats.org/drawingml/2006/table">
            <a:tbl>
              <a:tblPr>
                <a:tableStyleId>{5940675A-B579-460E-94D1-54222C63F5DA}</a:tableStyleId>
              </a:tblPr>
              <a:tblGrid>
                <a:gridCol w="913145">
                  <a:extLst>
                    <a:ext uri="{9D8B030D-6E8A-4147-A177-3AD203B41FA5}">
                      <a16:colId xmlns:a16="http://schemas.microsoft.com/office/drawing/2014/main" val="20000"/>
                    </a:ext>
                  </a:extLst>
                </a:gridCol>
                <a:gridCol w="644433">
                  <a:extLst>
                    <a:ext uri="{9D8B030D-6E8A-4147-A177-3AD203B41FA5}">
                      <a16:colId xmlns:a16="http://schemas.microsoft.com/office/drawing/2014/main" val="20001"/>
                    </a:ext>
                  </a:extLst>
                </a:gridCol>
                <a:gridCol w="539452">
                  <a:extLst>
                    <a:ext uri="{9D8B030D-6E8A-4147-A177-3AD203B41FA5}">
                      <a16:colId xmlns:a16="http://schemas.microsoft.com/office/drawing/2014/main" val="1974946553"/>
                    </a:ext>
                  </a:extLst>
                </a:gridCol>
                <a:gridCol w="749414">
                  <a:extLst>
                    <a:ext uri="{9D8B030D-6E8A-4147-A177-3AD203B41FA5}">
                      <a16:colId xmlns:a16="http://schemas.microsoft.com/office/drawing/2014/main" val="20002"/>
                    </a:ext>
                  </a:extLst>
                </a:gridCol>
                <a:gridCol w="543430">
                  <a:extLst>
                    <a:ext uri="{9D8B030D-6E8A-4147-A177-3AD203B41FA5}">
                      <a16:colId xmlns:a16="http://schemas.microsoft.com/office/drawing/2014/main" val="20003"/>
                    </a:ext>
                  </a:extLst>
                </a:gridCol>
                <a:gridCol w="543430">
                  <a:extLst>
                    <a:ext uri="{9D8B030D-6E8A-4147-A177-3AD203B41FA5}">
                      <a16:colId xmlns:a16="http://schemas.microsoft.com/office/drawing/2014/main" val="20004"/>
                    </a:ext>
                  </a:extLst>
                </a:gridCol>
                <a:gridCol w="516259">
                  <a:extLst>
                    <a:ext uri="{9D8B030D-6E8A-4147-A177-3AD203B41FA5}">
                      <a16:colId xmlns:a16="http://schemas.microsoft.com/office/drawing/2014/main" val="20005"/>
                    </a:ext>
                  </a:extLst>
                </a:gridCol>
                <a:gridCol w="285301">
                  <a:extLst>
                    <a:ext uri="{9D8B030D-6E8A-4147-A177-3AD203B41FA5}">
                      <a16:colId xmlns:a16="http://schemas.microsoft.com/office/drawing/2014/main" val="20006"/>
                    </a:ext>
                  </a:extLst>
                </a:gridCol>
                <a:gridCol w="366816">
                  <a:extLst>
                    <a:ext uri="{9D8B030D-6E8A-4147-A177-3AD203B41FA5}">
                      <a16:colId xmlns:a16="http://schemas.microsoft.com/office/drawing/2014/main" val="20007"/>
                    </a:ext>
                  </a:extLst>
                </a:gridCol>
                <a:gridCol w="393988">
                  <a:extLst>
                    <a:ext uri="{9D8B030D-6E8A-4147-A177-3AD203B41FA5}">
                      <a16:colId xmlns:a16="http://schemas.microsoft.com/office/drawing/2014/main" val="20008"/>
                    </a:ext>
                  </a:extLst>
                </a:gridCol>
                <a:gridCol w="448330">
                  <a:extLst>
                    <a:ext uri="{9D8B030D-6E8A-4147-A177-3AD203B41FA5}">
                      <a16:colId xmlns:a16="http://schemas.microsoft.com/office/drawing/2014/main" val="20009"/>
                    </a:ext>
                  </a:extLst>
                </a:gridCol>
                <a:gridCol w="407573">
                  <a:extLst>
                    <a:ext uri="{9D8B030D-6E8A-4147-A177-3AD203B41FA5}">
                      <a16:colId xmlns:a16="http://schemas.microsoft.com/office/drawing/2014/main" val="20010"/>
                    </a:ext>
                  </a:extLst>
                </a:gridCol>
                <a:gridCol w="380401">
                  <a:extLst>
                    <a:ext uri="{9D8B030D-6E8A-4147-A177-3AD203B41FA5}">
                      <a16:colId xmlns:a16="http://schemas.microsoft.com/office/drawing/2014/main" val="20011"/>
                    </a:ext>
                  </a:extLst>
                </a:gridCol>
                <a:gridCol w="393988">
                  <a:extLst>
                    <a:ext uri="{9D8B030D-6E8A-4147-A177-3AD203B41FA5}">
                      <a16:colId xmlns:a16="http://schemas.microsoft.com/office/drawing/2014/main" val="20012"/>
                    </a:ext>
                  </a:extLst>
                </a:gridCol>
                <a:gridCol w="516259">
                  <a:extLst>
                    <a:ext uri="{9D8B030D-6E8A-4147-A177-3AD203B41FA5}">
                      <a16:colId xmlns:a16="http://schemas.microsoft.com/office/drawing/2014/main" val="20013"/>
                    </a:ext>
                  </a:extLst>
                </a:gridCol>
                <a:gridCol w="597774">
                  <a:extLst>
                    <a:ext uri="{9D8B030D-6E8A-4147-A177-3AD203B41FA5}">
                      <a16:colId xmlns:a16="http://schemas.microsoft.com/office/drawing/2014/main" val="20014"/>
                    </a:ext>
                  </a:extLst>
                </a:gridCol>
                <a:gridCol w="407573">
                  <a:extLst>
                    <a:ext uri="{9D8B030D-6E8A-4147-A177-3AD203B41FA5}">
                      <a16:colId xmlns:a16="http://schemas.microsoft.com/office/drawing/2014/main" val="20015"/>
                    </a:ext>
                  </a:extLst>
                </a:gridCol>
                <a:gridCol w="461917">
                  <a:extLst>
                    <a:ext uri="{9D8B030D-6E8A-4147-A177-3AD203B41FA5}">
                      <a16:colId xmlns:a16="http://schemas.microsoft.com/office/drawing/2014/main" val="20016"/>
                    </a:ext>
                  </a:extLst>
                </a:gridCol>
                <a:gridCol w="434744">
                  <a:extLst>
                    <a:ext uri="{9D8B030D-6E8A-4147-A177-3AD203B41FA5}">
                      <a16:colId xmlns:a16="http://schemas.microsoft.com/office/drawing/2014/main" val="20017"/>
                    </a:ext>
                  </a:extLst>
                </a:gridCol>
                <a:gridCol w="353229">
                  <a:extLst>
                    <a:ext uri="{9D8B030D-6E8A-4147-A177-3AD203B41FA5}">
                      <a16:colId xmlns:a16="http://schemas.microsoft.com/office/drawing/2014/main" val="20018"/>
                    </a:ext>
                  </a:extLst>
                </a:gridCol>
                <a:gridCol w="366816">
                  <a:extLst>
                    <a:ext uri="{9D8B030D-6E8A-4147-A177-3AD203B41FA5}">
                      <a16:colId xmlns:a16="http://schemas.microsoft.com/office/drawing/2014/main" val="20019"/>
                    </a:ext>
                  </a:extLst>
                </a:gridCol>
                <a:gridCol w="353229">
                  <a:extLst>
                    <a:ext uri="{9D8B030D-6E8A-4147-A177-3AD203B41FA5}">
                      <a16:colId xmlns:a16="http://schemas.microsoft.com/office/drawing/2014/main" val="20020"/>
                    </a:ext>
                  </a:extLst>
                </a:gridCol>
                <a:gridCol w="502672">
                  <a:extLst>
                    <a:ext uri="{9D8B030D-6E8A-4147-A177-3AD203B41FA5}">
                      <a16:colId xmlns:a16="http://schemas.microsoft.com/office/drawing/2014/main" val="20021"/>
                    </a:ext>
                  </a:extLst>
                </a:gridCol>
                <a:gridCol w="508356">
                  <a:extLst>
                    <a:ext uri="{9D8B030D-6E8A-4147-A177-3AD203B41FA5}">
                      <a16:colId xmlns:a16="http://schemas.microsoft.com/office/drawing/2014/main" val="20022"/>
                    </a:ext>
                  </a:extLst>
                </a:gridCol>
              </a:tblGrid>
              <a:tr h="1251238">
                <a:tc rowSpan="3">
                  <a:txBody>
                    <a:bodyPr/>
                    <a:lstStyle/>
                    <a:p>
                      <a:pPr algn="ctr">
                        <a:spcBef>
                          <a:spcPts val="600"/>
                        </a:spcBef>
                        <a:spcAft>
                          <a:spcPts val="60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marL="0" algn="ctr" defTabSz="914400" rtl="0" eaLnBrk="1" latinLnBrk="0" hangingPunct="1">
                        <a:spcBef>
                          <a:spcPts val="600"/>
                        </a:spcBef>
                        <a:spcAft>
                          <a:spcPts val="600"/>
                        </a:spcAft>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學制</a:t>
                      </a:r>
                      <a:endParaRPr lang="zh-TW"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授課語言</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全英（外）語學位學程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以英文為母語之</a:t>
                      </a:r>
                    </a:p>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教師人數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全英（外）語學位學程修習學生人數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99099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專任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專任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兼任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港澳生</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陸生</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val="10001"/>
                  </a:ext>
                </a:extLst>
              </a:tr>
              <a:tr h="4170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474958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200" dirty="0">
                <a:solidFill>
                  <a:schemeClr val="accent6">
                    <a:lumMod val="50000"/>
                  </a:schemeClr>
                </a:solidFill>
              </a:rPr>
              <a:t>表</a:t>
            </a:r>
            <a:r>
              <a:rPr lang="en-US" altLang="zh-TW" sz="3200" dirty="0">
                <a:solidFill>
                  <a:schemeClr val="accent6">
                    <a:lumMod val="50000"/>
                  </a:schemeClr>
                </a:solidFill>
              </a:rPr>
              <a:t>15-1</a:t>
            </a:r>
            <a:r>
              <a:rPr lang="zh-TW" altLang="en-US" sz="3200" dirty="0">
                <a:solidFill>
                  <a:schemeClr val="accent6">
                    <a:lumMod val="50000"/>
                  </a:schemeClr>
                </a:solidFill>
              </a:rPr>
              <a:t>全英</a:t>
            </a:r>
            <a:r>
              <a:rPr lang="en-US" altLang="zh-TW" sz="3200" dirty="0">
                <a:solidFill>
                  <a:schemeClr val="accent6">
                    <a:lumMod val="50000"/>
                  </a:schemeClr>
                </a:solidFill>
              </a:rPr>
              <a:t>(</a:t>
            </a:r>
            <a:r>
              <a:rPr lang="zh-TW" altLang="en-US" sz="3200" dirty="0">
                <a:solidFill>
                  <a:schemeClr val="accent6">
                    <a:lumMod val="50000"/>
                  </a:schemeClr>
                </a:solidFill>
              </a:rPr>
              <a:t>外</a:t>
            </a:r>
            <a:r>
              <a:rPr lang="en-US" altLang="zh-TW" sz="3200" dirty="0">
                <a:solidFill>
                  <a:schemeClr val="accent6">
                    <a:lumMod val="50000"/>
                  </a:schemeClr>
                </a:solidFill>
              </a:rPr>
              <a:t>)</a:t>
            </a:r>
            <a:r>
              <a:rPr lang="zh-TW" altLang="en-US" sz="3200" dirty="0">
                <a:solidFill>
                  <a:schemeClr val="accent6">
                    <a:lumMod val="50000"/>
                  </a:schemeClr>
                </a:solidFill>
              </a:rPr>
              <a:t>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en-US" sz="3200" dirty="0">
                <a:solidFill>
                  <a:schemeClr val="accent6">
                    <a:lumMod val="50000"/>
                  </a:schemeClr>
                </a:solidFill>
              </a:rPr>
              <a:t>資料表</a:t>
            </a: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41</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14</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287248" y="4034577"/>
            <a:ext cx="11599952" cy="1661993"/>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學制</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請由下拉式選單選擇所屬之學制，該選單之資料來源為學校管理者所設定之學制資料。</a:t>
            </a:r>
            <a:r>
              <a:rPr lang="en-US" altLang="zh-TW" sz="2400" dirty="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3302871144"/>
              </p:ext>
            </p:extLst>
          </p:nvPr>
        </p:nvGraphicFramePr>
        <p:xfrm>
          <a:off x="287247" y="1085852"/>
          <a:ext cx="11628529" cy="2659309"/>
        </p:xfrm>
        <a:graphic>
          <a:graphicData uri="http://schemas.openxmlformats.org/drawingml/2006/table">
            <a:tbl>
              <a:tblPr>
                <a:tableStyleId>{5940675A-B579-460E-94D1-54222C63F5DA}</a:tableStyleId>
              </a:tblPr>
              <a:tblGrid>
                <a:gridCol w="913145">
                  <a:extLst>
                    <a:ext uri="{9D8B030D-6E8A-4147-A177-3AD203B41FA5}">
                      <a16:colId xmlns:a16="http://schemas.microsoft.com/office/drawing/2014/main" val="20000"/>
                    </a:ext>
                  </a:extLst>
                </a:gridCol>
                <a:gridCol w="644433">
                  <a:extLst>
                    <a:ext uri="{9D8B030D-6E8A-4147-A177-3AD203B41FA5}">
                      <a16:colId xmlns:a16="http://schemas.microsoft.com/office/drawing/2014/main" val="20001"/>
                    </a:ext>
                  </a:extLst>
                </a:gridCol>
                <a:gridCol w="539452">
                  <a:extLst>
                    <a:ext uri="{9D8B030D-6E8A-4147-A177-3AD203B41FA5}">
                      <a16:colId xmlns:a16="http://schemas.microsoft.com/office/drawing/2014/main" val="1974946553"/>
                    </a:ext>
                  </a:extLst>
                </a:gridCol>
                <a:gridCol w="749414">
                  <a:extLst>
                    <a:ext uri="{9D8B030D-6E8A-4147-A177-3AD203B41FA5}">
                      <a16:colId xmlns:a16="http://schemas.microsoft.com/office/drawing/2014/main" val="20002"/>
                    </a:ext>
                  </a:extLst>
                </a:gridCol>
                <a:gridCol w="543430">
                  <a:extLst>
                    <a:ext uri="{9D8B030D-6E8A-4147-A177-3AD203B41FA5}">
                      <a16:colId xmlns:a16="http://schemas.microsoft.com/office/drawing/2014/main" val="20003"/>
                    </a:ext>
                  </a:extLst>
                </a:gridCol>
                <a:gridCol w="543430">
                  <a:extLst>
                    <a:ext uri="{9D8B030D-6E8A-4147-A177-3AD203B41FA5}">
                      <a16:colId xmlns:a16="http://schemas.microsoft.com/office/drawing/2014/main" val="20004"/>
                    </a:ext>
                  </a:extLst>
                </a:gridCol>
                <a:gridCol w="516259">
                  <a:extLst>
                    <a:ext uri="{9D8B030D-6E8A-4147-A177-3AD203B41FA5}">
                      <a16:colId xmlns:a16="http://schemas.microsoft.com/office/drawing/2014/main" val="20005"/>
                    </a:ext>
                  </a:extLst>
                </a:gridCol>
                <a:gridCol w="285301">
                  <a:extLst>
                    <a:ext uri="{9D8B030D-6E8A-4147-A177-3AD203B41FA5}">
                      <a16:colId xmlns:a16="http://schemas.microsoft.com/office/drawing/2014/main" val="20006"/>
                    </a:ext>
                  </a:extLst>
                </a:gridCol>
                <a:gridCol w="366816">
                  <a:extLst>
                    <a:ext uri="{9D8B030D-6E8A-4147-A177-3AD203B41FA5}">
                      <a16:colId xmlns:a16="http://schemas.microsoft.com/office/drawing/2014/main" val="20007"/>
                    </a:ext>
                  </a:extLst>
                </a:gridCol>
                <a:gridCol w="393988">
                  <a:extLst>
                    <a:ext uri="{9D8B030D-6E8A-4147-A177-3AD203B41FA5}">
                      <a16:colId xmlns:a16="http://schemas.microsoft.com/office/drawing/2014/main" val="20008"/>
                    </a:ext>
                  </a:extLst>
                </a:gridCol>
                <a:gridCol w="448330">
                  <a:extLst>
                    <a:ext uri="{9D8B030D-6E8A-4147-A177-3AD203B41FA5}">
                      <a16:colId xmlns:a16="http://schemas.microsoft.com/office/drawing/2014/main" val="20009"/>
                    </a:ext>
                  </a:extLst>
                </a:gridCol>
                <a:gridCol w="407573">
                  <a:extLst>
                    <a:ext uri="{9D8B030D-6E8A-4147-A177-3AD203B41FA5}">
                      <a16:colId xmlns:a16="http://schemas.microsoft.com/office/drawing/2014/main" val="20010"/>
                    </a:ext>
                  </a:extLst>
                </a:gridCol>
                <a:gridCol w="380401">
                  <a:extLst>
                    <a:ext uri="{9D8B030D-6E8A-4147-A177-3AD203B41FA5}">
                      <a16:colId xmlns:a16="http://schemas.microsoft.com/office/drawing/2014/main" val="20011"/>
                    </a:ext>
                  </a:extLst>
                </a:gridCol>
                <a:gridCol w="393988">
                  <a:extLst>
                    <a:ext uri="{9D8B030D-6E8A-4147-A177-3AD203B41FA5}">
                      <a16:colId xmlns:a16="http://schemas.microsoft.com/office/drawing/2014/main" val="20012"/>
                    </a:ext>
                  </a:extLst>
                </a:gridCol>
                <a:gridCol w="516259">
                  <a:extLst>
                    <a:ext uri="{9D8B030D-6E8A-4147-A177-3AD203B41FA5}">
                      <a16:colId xmlns:a16="http://schemas.microsoft.com/office/drawing/2014/main" val="20013"/>
                    </a:ext>
                  </a:extLst>
                </a:gridCol>
                <a:gridCol w="597774">
                  <a:extLst>
                    <a:ext uri="{9D8B030D-6E8A-4147-A177-3AD203B41FA5}">
                      <a16:colId xmlns:a16="http://schemas.microsoft.com/office/drawing/2014/main" val="20014"/>
                    </a:ext>
                  </a:extLst>
                </a:gridCol>
                <a:gridCol w="407573">
                  <a:extLst>
                    <a:ext uri="{9D8B030D-6E8A-4147-A177-3AD203B41FA5}">
                      <a16:colId xmlns:a16="http://schemas.microsoft.com/office/drawing/2014/main" val="20015"/>
                    </a:ext>
                  </a:extLst>
                </a:gridCol>
                <a:gridCol w="461917">
                  <a:extLst>
                    <a:ext uri="{9D8B030D-6E8A-4147-A177-3AD203B41FA5}">
                      <a16:colId xmlns:a16="http://schemas.microsoft.com/office/drawing/2014/main" val="20016"/>
                    </a:ext>
                  </a:extLst>
                </a:gridCol>
                <a:gridCol w="434744">
                  <a:extLst>
                    <a:ext uri="{9D8B030D-6E8A-4147-A177-3AD203B41FA5}">
                      <a16:colId xmlns:a16="http://schemas.microsoft.com/office/drawing/2014/main" val="20017"/>
                    </a:ext>
                  </a:extLst>
                </a:gridCol>
                <a:gridCol w="353229">
                  <a:extLst>
                    <a:ext uri="{9D8B030D-6E8A-4147-A177-3AD203B41FA5}">
                      <a16:colId xmlns:a16="http://schemas.microsoft.com/office/drawing/2014/main" val="20018"/>
                    </a:ext>
                  </a:extLst>
                </a:gridCol>
                <a:gridCol w="366816">
                  <a:extLst>
                    <a:ext uri="{9D8B030D-6E8A-4147-A177-3AD203B41FA5}">
                      <a16:colId xmlns:a16="http://schemas.microsoft.com/office/drawing/2014/main" val="20019"/>
                    </a:ext>
                  </a:extLst>
                </a:gridCol>
                <a:gridCol w="353229">
                  <a:extLst>
                    <a:ext uri="{9D8B030D-6E8A-4147-A177-3AD203B41FA5}">
                      <a16:colId xmlns:a16="http://schemas.microsoft.com/office/drawing/2014/main" val="20020"/>
                    </a:ext>
                  </a:extLst>
                </a:gridCol>
                <a:gridCol w="502672">
                  <a:extLst>
                    <a:ext uri="{9D8B030D-6E8A-4147-A177-3AD203B41FA5}">
                      <a16:colId xmlns:a16="http://schemas.microsoft.com/office/drawing/2014/main" val="20021"/>
                    </a:ext>
                  </a:extLst>
                </a:gridCol>
                <a:gridCol w="508356">
                  <a:extLst>
                    <a:ext uri="{9D8B030D-6E8A-4147-A177-3AD203B41FA5}">
                      <a16:colId xmlns:a16="http://schemas.microsoft.com/office/drawing/2014/main" val="20022"/>
                    </a:ext>
                  </a:extLst>
                </a:gridCol>
              </a:tblGrid>
              <a:tr h="1251238">
                <a:tc rowSpan="3">
                  <a:txBody>
                    <a:bodyPr/>
                    <a:lstStyle/>
                    <a:p>
                      <a:pPr algn="ctr">
                        <a:spcBef>
                          <a:spcPts val="600"/>
                        </a:spcBef>
                        <a:spcAft>
                          <a:spcPts val="600"/>
                        </a:spcAft>
                      </a:pPr>
                      <a:r>
                        <a:rPr lang="zh-TW" sz="1800" b="0" kern="100" dirty="0">
                          <a:solidFill>
                            <a:schemeClr val="tx1"/>
                          </a:solidFill>
                          <a:effectLst/>
                          <a:latin typeface="微軟正黑體" panose="020B0604030504040204" pitchFamily="34" charset="-120"/>
                          <a:ea typeface="微軟正黑體" panose="020B0604030504040204" pitchFamily="34" charset="-120"/>
                        </a:rPr>
                        <a:t>學年度</a:t>
                      </a:r>
                    </a:p>
                  </a:txBody>
                  <a:tcPr marL="17780" marR="177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marL="0" algn="ctr" defTabSz="914400" rtl="0" eaLnBrk="1" latinLnBrk="0" hangingPunct="1">
                        <a:spcBef>
                          <a:spcPts val="600"/>
                        </a:spcBef>
                        <a:spcAft>
                          <a:spcPts val="600"/>
                        </a:spcAft>
                      </a:pP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cs typeface="+mn-cs"/>
                        </a:rPr>
                        <a:t>學制</a:t>
                      </a:r>
                      <a:endParaRPr lang="zh-TW" sz="1800" b="1" kern="100" dirty="0">
                        <a:solidFill>
                          <a:srgbClr val="FF0000"/>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授課語言</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全英（外）語學位學程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以英文為母語之</a:t>
                      </a:r>
                    </a:p>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教師人數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全英（外）語學位學程修習學生人數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99099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val="10001"/>
                  </a:ext>
                </a:extLst>
              </a:tr>
              <a:tr h="4170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609471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15-2</a:t>
            </a:r>
            <a:r>
              <a:rPr lang="zh-TW" altLang="zh-TW" sz="3200" dirty="0">
                <a:solidFill>
                  <a:schemeClr val="accent6">
                    <a:lumMod val="50000"/>
                  </a:schemeClr>
                </a:solidFill>
              </a:rPr>
              <a:t>雙語授課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zh-TW" sz="3200" dirty="0">
                <a:solidFill>
                  <a:schemeClr val="accent6">
                    <a:lumMod val="50000"/>
                  </a:schemeClr>
                </a:solidFill>
              </a:rPr>
              <a:t>資料表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42</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15</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2333997277"/>
              </p:ext>
            </p:extLst>
          </p:nvPr>
        </p:nvGraphicFramePr>
        <p:xfrm>
          <a:off x="287248" y="1085850"/>
          <a:ext cx="11599952" cy="2659312"/>
        </p:xfrm>
        <a:graphic>
          <a:graphicData uri="http://schemas.openxmlformats.org/drawingml/2006/table">
            <a:tbl>
              <a:tblPr>
                <a:tableStyleId>{5940675A-B579-460E-94D1-54222C63F5DA}</a:tableStyleId>
              </a:tblPr>
              <a:tblGrid>
                <a:gridCol w="914580">
                  <a:extLst>
                    <a:ext uri="{9D8B030D-6E8A-4147-A177-3AD203B41FA5}">
                      <a16:colId xmlns:a16="http://schemas.microsoft.com/office/drawing/2014/main" val="20000"/>
                    </a:ext>
                  </a:extLst>
                </a:gridCol>
                <a:gridCol w="977908">
                  <a:extLst>
                    <a:ext uri="{9D8B030D-6E8A-4147-A177-3AD203B41FA5}">
                      <a16:colId xmlns:a16="http://schemas.microsoft.com/office/drawing/2014/main" val="20001"/>
                    </a:ext>
                  </a:extLst>
                </a:gridCol>
                <a:gridCol w="977908">
                  <a:extLst>
                    <a:ext uri="{9D8B030D-6E8A-4147-A177-3AD203B41FA5}">
                      <a16:colId xmlns:a16="http://schemas.microsoft.com/office/drawing/2014/main" val="477772615"/>
                    </a:ext>
                  </a:extLst>
                </a:gridCol>
                <a:gridCol w="977908">
                  <a:extLst>
                    <a:ext uri="{9D8B030D-6E8A-4147-A177-3AD203B41FA5}">
                      <a16:colId xmlns:a16="http://schemas.microsoft.com/office/drawing/2014/main" val="20002"/>
                    </a:ext>
                  </a:extLst>
                </a:gridCol>
                <a:gridCol w="863778">
                  <a:extLst>
                    <a:ext uri="{9D8B030D-6E8A-4147-A177-3AD203B41FA5}">
                      <a16:colId xmlns:a16="http://schemas.microsoft.com/office/drawing/2014/main" val="20003"/>
                    </a:ext>
                  </a:extLst>
                </a:gridCol>
                <a:gridCol w="586309">
                  <a:extLst>
                    <a:ext uri="{9D8B030D-6E8A-4147-A177-3AD203B41FA5}">
                      <a16:colId xmlns:a16="http://schemas.microsoft.com/office/drawing/2014/main" val="20004"/>
                    </a:ext>
                  </a:extLst>
                </a:gridCol>
                <a:gridCol w="324013">
                  <a:extLst>
                    <a:ext uri="{9D8B030D-6E8A-4147-A177-3AD203B41FA5}">
                      <a16:colId xmlns:a16="http://schemas.microsoft.com/office/drawing/2014/main" val="20005"/>
                    </a:ext>
                  </a:extLst>
                </a:gridCol>
                <a:gridCol w="416590">
                  <a:extLst>
                    <a:ext uri="{9D8B030D-6E8A-4147-A177-3AD203B41FA5}">
                      <a16:colId xmlns:a16="http://schemas.microsoft.com/office/drawing/2014/main" val="20006"/>
                    </a:ext>
                  </a:extLst>
                </a:gridCol>
                <a:gridCol w="447445">
                  <a:extLst>
                    <a:ext uri="{9D8B030D-6E8A-4147-A177-3AD203B41FA5}">
                      <a16:colId xmlns:a16="http://schemas.microsoft.com/office/drawing/2014/main" val="20007"/>
                    </a:ext>
                  </a:extLst>
                </a:gridCol>
                <a:gridCol w="586309">
                  <a:extLst>
                    <a:ext uri="{9D8B030D-6E8A-4147-A177-3AD203B41FA5}">
                      <a16:colId xmlns:a16="http://schemas.microsoft.com/office/drawing/2014/main" val="20008"/>
                    </a:ext>
                  </a:extLst>
                </a:gridCol>
                <a:gridCol w="678883">
                  <a:extLst>
                    <a:ext uri="{9D8B030D-6E8A-4147-A177-3AD203B41FA5}">
                      <a16:colId xmlns:a16="http://schemas.microsoft.com/office/drawing/2014/main" val="20009"/>
                    </a:ext>
                  </a:extLst>
                </a:gridCol>
                <a:gridCol w="462875">
                  <a:extLst>
                    <a:ext uri="{9D8B030D-6E8A-4147-A177-3AD203B41FA5}">
                      <a16:colId xmlns:a16="http://schemas.microsoft.com/office/drawing/2014/main" val="20010"/>
                    </a:ext>
                  </a:extLst>
                </a:gridCol>
                <a:gridCol w="524592">
                  <a:extLst>
                    <a:ext uri="{9D8B030D-6E8A-4147-A177-3AD203B41FA5}">
                      <a16:colId xmlns:a16="http://schemas.microsoft.com/office/drawing/2014/main" val="20011"/>
                    </a:ext>
                  </a:extLst>
                </a:gridCol>
                <a:gridCol w="493734">
                  <a:extLst>
                    <a:ext uri="{9D8B030D-6E8A-4147-A177-3AD203B41FA5}">
                      <a16:colId xmlns:a16="http://schemas.microsoft.com/office/drawing/2014/main" val="20012"/>
                    </a:ext>
                  </a:extLst>
                </a:gridCol>
                <a:gridCol w="401159">
                  <a:extLst>
                    <a:ext uri="{9D8B030D-6E8A-4147-A177-3AD203B41FA5}">
                      <a16:colId xmlns:a16="http://schemas.microsoft.com/office/drawing/2014/main" val="20013"/>
                    </a:ext>
                  </a:extLst>
                </a:gridCol>
                <a:gridCol w="416590">
                  <a:extLst>
                    <a:ext uri="{9D8B030D-6E8A-4147-A177-3AD203B41FA5}">
                      <a16:colId xmlns:a16="http://schemas.microsoft.com/office/drawing/2014/main" val="20014"/>
                    </a:ext>
                  </a:extLst>
                </a:gridCol>
                <a:gridCol w="401159">
                  <a:extLst>
                    <a:ext uri="{9D8B030D-6E8A-4147-A177-3AD203B41FA5}">
                      <a16:colId xmlns:a16="http://schemas.microsoft.com/office/drawing/2014/main" val="20015"/>
                    </a:ext>
                  </a:extLst>
                </a:gridCol>
                <a:gridCol w="570879">
                  <a:extLst>
                    <a:ext uri="{9D8B030D-6E8A-4147-A177-3AD203B41FA5}">
                      <a16:colId xmlns:a16="http://schemas.microsoft.com/office/drawing/2014/main" val="20016"/>
                    </a:ext>
                  </a:extLst>
                </a:gridCol>
                <a:gridCol w="577333">
                  <a:extLst>
                    <a:ext uri="{9D8B030D-6E8A-4147-A177-3AD203B41FA5}">
                      <a16:colId xmlns:a16="http://schemas.microsoft.com/office/drawing/2014/main" val="20017"/>
                    </a:ext>
                  </a:extLst>
                </a:gridCol>
              </a:tblGrid>
              <a:tr h="1139705">
                <a:tc rowSpan="3">
                  <a:txBody>
                    <a:bodyPr/>
                    <a:lstStyle/>
                    <a:p>
                      <a:pPr algn="ctr">
                        <a:spcBef>
                          <a:spcPts val="600"/>
                        </a:spcBef>
                        <a:spcAft>
                          <a:spcPts val="60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系</a:t>
                      </a:r>
                      <a:r>
                        <a:rPr lang="zh-TW" sz="1800" kern="100" dirty="0" smtClean="0">
                          <a:effectLst/>
                          <a:latin typeface="微軟正黑體" panose="020B0604030504040204" pitchFamily="34" charset="-120"/>
                          <a:ea typeface="微軟正黑體" panose="020B0604030504040204" pitchFamily="34" charset="-120"/>
                        </a:rPr>
                        <a:t>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學制</a:t>
                      </a:r>
                      <a:endParaRPr lang="zh-TW" altLang="zh-TW" sz="1800" kern="100" dirty="0" smtClean="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學位學程修習學生人數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13970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val="10001"/>
                  </a:ext>
                </a:extLst>
              </a:tr>
              <a:tr h="37990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矩形 10"/>
          <p:cNvSpPr/>
          <p:nvPr/>
        </p:nvSpPr>
        <p:spPr>
          <a:xfrm>
            <a:off x="287248" y="4034577"/>
            <a:ext cx="11599952" cy="1938992"/>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學年度</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smtClean="0">
                <a:latin typeface="微軟正黑體" panose="020B0604030504040204" pitchFamily="34" charset="-120"/>
                <a:ea typeface="微軟正黑體" panose="020B0604030504040204" pitchFamily="34" charset="-120"/>
              </a:rPr>
              <a:t>三月</a:t>
            </a:r>
            <a:r>
              <a:rPr lang="zh-TW" altLang="zh-TW" sz="2400" dirty="0">
                <a:latin typeface="微軟正黑體" panose="020B0604030504040204" pitchFamily="34" charset="-120"/>
                <a:ea typeface="微軟正黑體" panose="020B0604030504040204" pitchFamily="34" charset="-120"/>
              </a:rPr>
              <a:t>填寫</a:t>
            </a:r>
            <a:r>
              <a:rPr lang="en-US" altLang="zh-TW" sz="2400" b="1" dirty="0">
                <a:solidFill>
                  <a:srgbClr val="FF0000"/>
                </a:solidFill>
                <a:latin typeface="微軟正黑體" panose="020B0604030504040204" pitchFamily="34" charset="-120"/>
                <a:ea typeface="微軟正黑體" panose="020B0604030504040204" pitchFamily="34" charset="-120"/>
              </a:rPr>
              <a:t>106</a:t>
            </a:r>
            <a:r>
              <a:rPr lang="zh-TW" altLang="zh-TW" sz="2400" b="1" dirty="0">
                <a:solidFill>
                  <a:srgbClr val="FF0000"/>
                </a:solidFill>
                <a:latin typeface="微軟正黑體" panose="020B0604030504040204" pitchFamily="34" charset="-120"/>
                <a:ea typeface="微軟正黑體" panose="020B0604030504040204" pitchFamily="34" charset="-120"/>
              </a:rPr>
              <a:t>學年度之資料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8</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日至</a:t>
            </a:r>
            <a:r>
              <a:rPr lang="en-US" altLang="zh-TW" sz="2400" dirty="0">
                <a:latin typeface="微軟正黑體" panose="020B0604030504040204" pitchFamily="34" charset="-120"/>
                <a:ea typeface="微軟正黑體" panose="020B0604030504040204" pitchFamily="34" charset="-120"/>
              </a:rPr>
              <a:t>107</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7</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31</a:t>
            </a:r>
            <a:r>
              <a:rPr lang="zh-TW" altLang="zh-TW" sz="2400" dirty="0">
                <a:latin typeface="微軟正黑體" panose="020B0604030504040204" pitchFamily="34" charset="-120"/>
                <a:ea typeface="微軟正黑體" panose="020B0604030504040204" pitchFamily="34" charset="-120"/>
              </a:rPr>
              <a:t>日資料。</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十月</a:t>
            </a:r>
            <a:r>
              <a:rPr lang="zh-TW" altLang="zh-TW" sz="2400" b="1" dirty="0">
                <a:solidFill>
                  <a:srgbClr val="FF0000"/>
                </a:solidFill>
                <a:latin typeface="微軟正黑體" panose="020B0604030504040204" pitchFamily="34" charset="-120"/>
                <a:ea typeface="微軟正黑體" panose="020B0604030504040204" pitchFamily="34" charset="-120"/>
              </a:rPr>
              <a:t>維護前期所填資料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學年度資料）</a:t>
            </a: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301068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15-2</a:t>
            </a:r>
            <a:r>
              <a:rPr lang="zh-TW" altLang="zh-TW" sz="3200" dirty="0">
                <a:solidFill>
                  <a:schemeClr val="accent6">
                    <a:lumMod val="50000"/>
                  </a:schemeClr>
                </a:solidFill>
              </a:rPr>
              <a:t>雙語授課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zh-TW" sz="3200" dirty="0">
                <a:solidFill>
                  <a:schemeClr val="accent6">
                    <a:lumMod val="50000"/>
                  </a:schemeClr>
                </a:solidFill>
              </a:rPr>
              <a:t>資料表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43</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15</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1556664273"/>
              </p:ext>
            </p:extLst>
          </p:nvPr>
        </p:nvGraphicFramePr>
        <p:xfrm>
          <a:off x="287248" y="1085850"/>
          <a:ext cx="11599952" cy="2659312"/>
        </p:xfrm>
        <a:graphic>
          <a:graphicData uri="http://schemas.openxmlformats.org/drawingml/2006/table">
            <a:tbl>
              <a:tblPr>
                <a:tableStyleId>{5940675A-B579-460E-94D1-54222C63F5DA}</a:tableStyleId>
              </a:tblPr>
              <a:tblGrid>
                <a:gridCol w="914580">
                  <a:extLst>
                    <a:ext uri="{9D8B030D-6E8A-4147-A177-3AD203B41FA5}">
                      <a16:colId xmlns:a16="http://schemas.microsoft.com/office/drawing/2014/main" val="20000"/>
                    </a:ext>
                  </a:extLst>
                </a:gridCol>
                <a:gridCol w="977908">
                  <a:extLst>
                    <a:ext uri="{9D8B030D-6E8A-4147-A177-3AD203B41FA5}">
                      <a16:colId xmlns:a16="http://schemas.microsoft.com/office/drawing/2014/main" val="20001"/>
                    </a:ext>
                  </a:extLst>
                </a:gridCol>
                <a:gridCol w="977908">
                  <a:extLst>
                    <a:ext uri="{9D8B030D-6E8A-4147-A177-3AD203B41FA5}">
                      <a16:colId xmlns:a16="http://schemas.microsoft.com/office/drawing/2014/main" val="1403165501"/>
                    </a:ext>
                  </a:extLst>
                </a:gridCol>
                <a:gridCol w="824696">
                  <a:extLst>
                    <a:ext uri="{9D8B030D-6E8A-4147-A177-3AD203B41FA5}">
                      <a16:colId xmlns:a16="http://schemas.microsoft.com/office/drawing/2014/main" val="20002"/>
                    </a:ext>
                  </a:extLst>
                </a:gridCol>
                <a:gridCol w="1016990">
                  <a:extLst>
                    <a:ext uri="{9D8B030D-6E8A-4147-A177-3AD203B41FA5}">
                      <a16:colId xmlns:a16="http://schemas.microsoft.com/office/drawing/2014/main" val="20003"/>
                    </a:ext>
                  </a:extLst>
                </a:gridCol>
                <a:gridCol w="586309">
                  <a:extLst>
                    <a:ext uri="{9D8B030D-6E8A-4147-A177-3AD203B41FA5}">
                      <a16:colId xmlns:a16="http://schemas.microsoft.com/office/drawing/2014/main" val="20004"/>
                    </a:ext>
                  </a:extLst>
                </a:gridCol>
                <a:gridCol w="324013">
                  <a:extLst>
                    <a:ext uri="{9D8B030D-6E8A-4147-A177-3AD203B41FA5}">
                      <a16:colId xmlns:a16="http://schemas.microsoft.com/office/drawing/2014/main" val="20005"/>
                    </a:ext>
                  </a:extLst>
                </a:gridCol>
                <a:gridCol w="416590">
                  <a:extLst>
                    <a:ext uri="{9D8B030D-6E8A-4147-A177-3AD203B41FA5}">
                      <a16:colId xmlns:a16="http://schemas.microsoft.com/office/drawing/2014/main" val="20006"/>
                    </a:ext>
                  </a:extLst>
                </a:gridCol>
                <a:gridCol w="447445">
                  <a:extLst>
                    <a:ext uri="{9D8B030D-6E8A-4147-A177-3AD203B41FA5}">
                      <a16:colId xmlns:a16="http://schemas.microsoft.com/office/drawing/2014/main" val="20007"/>
                    </a:ext>
                  </a:extLst>
                </a:gridCol>
                <a:gridCol w="586309">
                  <a:extLst>
                    <a:ext uri="{9D8B030D-6E8A-4147-A177-3AD203B41FA5}">
                      <a16:colId xmlns:a16="http://schemas.microsoft.com/office/drawing/2014/main" val="20008"/>
                    </a:ext>
                  </a:extLst>
                </a:gridCol>
                <a:gridCol w="678883">
                  <a:extLst>
                    <a:ext uri="{9D8B030D-6E8A-4147-A177-3AD203B41FA5}">
                      <a16:colId xmlns:a16="http://schemas.microsoft.com/office/drawing/2014/main" val="20009"/>
                    </a:ext>
                  </a:extLst>
                </a:gridCol>
                <a:gridCol w="462875">
                  <a:extLst>
                    <a:ext uri="{9D8B030D-6E8A-4147-A177-3AD203B41FA5}">
                      <a16:colId xmlns:a16="http://schemas.microsoft.com/office/drawing/2014/main" val="20010"/>
                    </a:ext>
                  </a:extLst>
                </a:gridCol>
                <a:gridCol w="524592">
                  <a:extLst>
                    <a:ext uri="{9D8B030D-6E8A-4147-A177-3AD203B41FA5}">
                      <a16:colId xmlns:a16="http://schemas.microsoft.com/office/drawing/2014/main" val="20011"/>
                    </a:ext>
                  </a:extLst>
                </a:gridCol>
                <a:gridCol w="493734">
                  <a:extLst>
                    <a:ext uri="{9D8B030D-6E8A-4147-A177-3AD203B41FA5}">
                      <a16:colId xmlns:a16="http://schemas.microsoft.com/office/drawing/2014/main" val="20012"/>
                    </a:ext>
                  </a:extLst>
                </a:gridCol>
                <a:gridCol w="401159">
                  <a:extLst>
                    <a:ext uri="{9D8B030D-6E8A-4147-A177-3AD203B41FA5}">
                      <a16:colId xmlns:a16="http://schemas.microsoft.com/office/drawing/2014/main" val="20013"/>
                    </a:ext>
                  </a:extLst>
                </a:gridCol>
                <a:gridCol w="416590">
                  <a:extLst>
                    <a:ext uri="{9D8B030D-6E8A-4147-A177-3AD203B41FA5}">
                      <a16:colId xmlns:a16="http://schemas.microsoft.com/office/drawing/2014/main" val="20014"/>
                    </a:ext>
                  </a:extLst>
                </a:gridCol>
                <a:gridCol w="401159">
                  <a:extLst>
                    <a:ext uri="{9D8B030D-6E8A-4147-A177-3AD203B41FA5}">
                      <a16:colId xmlns:a16="http://schemas.microsoft.com/office/drawing/2014/main" val="20015"/>
                    </a:ext>
                  </a:extLst>
                </a:gridCol>
                <a:gridCol w="570879">
                  <a:extLst>
                    <a:ext uri="{9D8B030D-6E8A-4147-A177-3AD203B41FA5}">
                      <a16:colId xmlns:a16="http://schemas.microsoft.com/office/drawing/2014/main" val="20016"/>
                    </a:ext>
                  </a:extLst>
                </a:gridCol>
                <a:gridCol w="577333">
                  <a:extLst>
                    <a:ext uri="{9D8B030D-6E8A-4147-A177-3AD203B41FA5}">
                      <a16:colId xmlns:a16="http://schemas.microsoft.com/office/drawing/2014/main" val="20017"/>
                    </a:ext>
                  </a:extLst>
                </a:gridCol>
              </a:tblGrid>
              <a:tr h="1139705">
                <a:tc rowSpan="3">
                  <a:txBody>
                    <a:bodyPr/>
                    <a:lstStyle/>
                    <a:p>
                      <a:pPr algn="ctr">
                        <a:spcBef>
                          <a:spcPts val="600"/>
                        </a:spcBef>
                        <a:spcAft>
                          <a:spcPts val="600"/>
                        </a:spcAft>
                      </a:pPr>
                      <a:r>
                        <a:rPr lang="zh-TW" sz="1800" b="0" kern="100" dirty="0">
                          <a:solidFill>
                            <a:schemeClr val="tx1"/>
                          </a:solidFill>
                          <a:effectLst/>
                          <a:latin typeface="微軟正黑體" panose="020B0604030504040204" pitchFamily="34" charset="-120"/>
                          <a:ea typeface="微軟正黑體" panose="020B0604030504040204" pitchFamily="34" charset="-120"/>
                        </a:rPr>
                        <a:t>學年度</a:t>
                      </a:r>
                    </a:p>
                  </a:txBody>
                  <a:tcPr marL="17780" marR="17780"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系</a:t>
                      </a:r>
                      <a:r>
                        <a:rPr lang="zh-TW" sz="1800" kern="100" dirty="0" smtClean="0">
                          <a:effectLst/>
                          <a:latin typeface="微軟正黑體" panose="020B0604030504040204" pitchFamily="34" charset="-120"/>
                          <a:ea typeface="微軟正黑體" panose="020B0604030504040204" pitchFamily="34" charset="-120"/>
                        </a:rPr>
                        <a:t>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cs typeface="+mn-cs"/>
                        </a:rPr>
                        <a:t>學制</a:t>
                      </a:r>
                      <a:endParaRPr lang="zh-TW" altLang="zh-TW" sz="1800" b="1"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marL="17780" marR="177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學位學程修習學生人數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00"/>
                  </a:ext>
                </a:extLst>
              </a:tr>
              <a:tr h="113970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val="10001"/>
                  </a:ext>
                </a:extLst>
              </a:tr>
              <a:tr h="37990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1" name="矩形 10"/>
          <p:cNvSpPr/>
          <p:nvPr/>
        </p:nvSpPr>
        <p:spPr>
          <a:xfrm>
            <a:off x="287248" y="4034577"/>
            <a:ext cx="11599952" cy="1661993"/>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定義修正</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學制</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請由下拉式選單選擇所屬之學制，該選單之資料來源為學校管理者所設定之學制資料。</a:t>
            </a:r>
            <a:r>
              <a:rPr lang="en-US" altLang="zh-TW" sz="2400" dirty="0">
                <a:latin typeface="微軟正黑體" panose="020B0604030504040204" pitchFamily="34" charset="-120"/>
                <a:ea typeface="微軟正黑體" panose="020B0604030504040204" pitchFamily="34" charset="-120"/>
              </a:rPr>
              <a:t>     </a:t>
            </a:r>
          </a:p>
          <a:p>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3635759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4</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510443" y="4631998"/>
            <a:ext cx="7764087"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下期表冊異動預告</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411954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1-5</a:t>
            </a:r>
            <a:r>
              <a:rPr lang="zh-TW" altLang="en-US" sz="4400" dirty="0" smtClean="0">
                <a:solidFill>
                  <a:schemeClr val="accent6">
                    <a:lumMod val="50000"/>
                  </a:schemeClr>
                </a:solidFill>
              </a:rPr>
              <a:t>教師升等資料表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是否為教育部全部授權自審</a:t>
            </a:r>
            <a:r>
              <a:rPr lang="zh-TW" altLang="zh-TW" sz="2400" b="1" kern="100" dirty="0" smtClean="0">
                <a:solidFill>
                  <a:srgbClr val="FF0000"/>
                </a:solidFill>
                <a:latin typeface="微軟正黑體" panose="020B0604030504040204" pitchFamily="34" charset="-120"/>
                <a:ea typeface="微軟正黑體" panose="020B0604030504040204" pitchFamily="34" charset="-120"/>
              </a:rPr>
              <a:t>學校</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係指學校依</a:t>
            </a:r>
            <a:r>
              <a:rPr lang="zh-TW" altLang="zh-TW" sz="2400" b="1" dirty="0">
                <a:solidFill>
                  <a:srgbClr val="FF0000"/>
                </a:solidFill>
                <a:latin typeface="微軟正黑體" panose="020B0604030504040204" pitchFamily="34" charset="-120"/>
                <a:ea typeface="微軟正黑體" panose="020B0604030504040204" pitchFamily="34" charset="-120"/>
              </a:rPr>
              <a:t>「教育部授權專科以上學校自行審查教師資格作業要點」</a:t>
            </a:r>
            <a:r>
              <a:rPr lang="zh-TW" altLang="zh-TW" sz="2400" dirty="0">
                <a:latin typeface="微軟正黑體" panose="020B0604030504040204" pitchFamily="34" charset="-120"/>
                <a:ea typeface="微軟正黑體" panose="020B0604030504040204" pitchFamily="34" charset="-120"/>
              </a:rPr>
              <a:t>第</a:t>
            </a:r>
            <a:r>
              <a:rPr lang="en-US" altLang="zh-TW" sz="2400" dirty="0">
                <a:latin typeface="微軟正黑體" panose="020B0604030504040204" pitchFamily="34" charset="-120"/>
                <a:ea typeface="微軟正黑體" panose="020B0604030504040204" pitchFamily="34" charset="-120"/>
              </a:rPr>
              <a:t>3</a:t>
            </a:r>
            <a:r>
              <a:rPr lang="zh-TW" altLang="zh-TW" sz="2400" dirty="0">
                <a:latin typeface="微軟正黑體" panose="020B0604030504040204" pitchFamily="34" charset="-120"/>
                <a:ea typeface="微軟正黑體" panose="020B0604030504040204" pitchFamily="34" charset="-120"/>
              </a:rPr>
              <a:t>點規定，經</a:t>
            </a:r>
            <a:r>
              <a:rPr lang="zh-TW" altLang="zh-TW" sz="2400" b="1" dirty="0">
                <a:solidFill>
                  <a:srgbClr val="FF0000"/>
                </a:solidFill>
                <a:latin typeface="微軟正黑體" panose="020B0604030504040204" pitchFamily="34" charset="-120"/>
                <a:ea typeface="微軟正黑體" panose="020B0604030504040204" pitchFamily="34" charset="-120"/>
              </a:rPr>
              <a:t>教育部全部授權自行審查「各等級教師資格」者</a:t>
            </a:r>
            <a:r>
              <a:rPr lang="zh-TW" altLang="zh-TW" sz="2400" dirty="0">
                <a:latin typeface="微軟正黑體" panose="020B0604030504040204" pitchFamily="34" charset="-120"/>
                <a:ea typeface="微軟正黑體" panose="020B0604030504040204" pitchFamily="34" charset="-120"/>
              </a:rPr>
              <a:t>，則為</a:t>
            </a:r>
            <a:r>
              <a:rPr lang="zh-TW" altLang="zh-TW" sz="2400" b="1" dirty="0">
                <a:solidFill>
                  <a:srgbClr val="FF0000"/>
                </a:solidFill>
                <a:latin typeface="微軟正黑體" panose="020B0604030504040204" pitchFamily="34" charset="-120"/>
                <a:ea typeface="微軟正黑體" panose="020B0604030504040204" pitchFamily="34" charset="-120"/>
              </a:rPr>
              <a:t>【是】</a:t>
            </a:r>
            <a:r>
              <a:rPr lang="zh-TW" altLang="zh-TW" sz="2400" dirty="0">
                <a:latin typeface="微軟正黑體" panose="020B0604030504040204" pitchFamily="34" charset="-120"/>
                <a:ea typeface="微軟正黑體" panose="020B0604030504040204" pitchFamily="34" charset="-120"/>
              </a:rPr>
              <a:t>；若僅經教育部授權「部分教師等級」自審者或未經教育部授權者，則為【否】</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a:defRPr/>
            </a:pP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p:txBody>
      </p:sp>
      <p:graphicFrame>
        <p:nvGraphicFramePr>
          <p:cNvPr id="6" name="表格 5"/>
          <p:cNvGraphicFramePr>
            <a:graphicFrameLocks noGrp="1"/>
          </p:cNvGraphicFramePr>
          <p:nvPr/>
        </p:nvGraphicFramePr>
        <p:xfrm>
          <a:off x="287247" y="1120056"/>
          <a:ext cx="11599952" cy="2819578"/>
        </p:xfrm>
        <a:graphic>
          <a:graphicData uri="http://schemas.openxmlformats.org/drawingml/2006/table">
            <a:tbl>
              <a:tblPr firstRow="1" firstCol="1" lastRow="1" lastCol="1" bandRow="1" bandCol="1">
                <a:tableStyleId>{5940675A-B579-460E-94D1-54222C63F5DA}</a:tableStyleId>
              </a:tblPr>
              <a:tblGrid>
                <a:gridCol w="996121">
                  <a:extLst>
                    <a:ext uri="{9D8B030D-6E8A-4147-A177-3AD203B41FA5}">
                      <a16:colId xmlns:a16="http://schemas.microsoft.com/office/drawing/2014/main" val="3266054325"/>
                    </a:ext>
                  </a:extLst>
                </a:gridCol>
                <a:gridCol w="1909011">
                  <a:extLst>
                    <a:ext uri="{9D8B030D-6E8A-4147-A177-3AD203B41FA5}">
                      <a16:colId xmlns:a16="http://schemas.microsoft.com/office/drawing/2014/main" val="992319942"/>
                    </a:ext>
                  </a:extLst>
                </a:gridCol>
                <a:gridCol w="898358">
                  <a:extLst>
                    <a:ext uri="{9D8B030D-6E8A-4147-A177-3AD203B41FA5}">
                      <a16:colId xmlns:a16="http://schemas.microsoft.com/office/drawing/2014/main" val="2776780363"/>
                    </a:ext>
                  </a:extLst>
                </a:gridCol>
                <a:gridCol w="1074821">
                  <a:extLst>
                    <a:ext uri="{9D8B030D-6E8A-4147-A177-3AD203B41FA5}">
                      <a16:colId xmlns:a16="http://schemas.microsoft.com/office/drawing/2014/main" val="2931885252"/>
                    </a:ext>
                  </a:extLst>
                </a:gridCol>
                <a:gridCol w="1491916">
                  <a:extLst>
                    <a:ext uri="{9D8B030D-6E8A-4147-A177-3AD203B41FA5}">
                      <a16:colId xmlns:a16="http://schemas.microsoft.com/office/drawing/2014/main" val="2212696194"/>
                    </a:ext>
                  </a:extLst>
                </a:gridCol>
                <a:gridCol w="1796715">
                  <a:extLst>
                    <a:ext uri="{9D8B030D-6E8A-4147-A177-3AD203B41FA5}">
                      <a16:colId xmlns:a16="http://schemas.microsoft.com/office/drawing/2014/main" val="1190373252"/>
                    </a:ext>
                  </a:extLst>
                </a:gridCol>
                <a:gridCol w="1283369">
                  <a:extLst>
                    <a:ext uri="{9D8B030D-6E8A-4147-A177-3AD203B41FA5}">
                      <a16:colId xmlns:a16="http://schemas.microsoft.com/office/drawing/2014/main" val="1498590315"/>
                    </a:ext>
                  </a:extLst>
                </a:gridCol>
                <a:gridCol w="2149641">
                  <a:extLst>
                    <a:ext uri="{9D8B030D-6E8A-4147-A177-3AD203B41FA5}">
                      <a16:colId xmlns:a16="http://schemas.microsoft.com/office/drawing/2014/main" val="3480112064"/>
                    </a:ext>
                  </a:extLst>
                </a:gridCol>
              </a:tblGrid>
              <a:tr h="2819578">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學期</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是否為教育部全部授權自審學校</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教師</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升等等級</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升等類型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升等狀態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學校發文</a:t>
                      </a:r>
                      <a:r>
                        <a:rPr lang="zh-TW" sz="1800" kern="100" dirty="0" smtClean="0">
                          <a:effectLst/>
                          <a:latin typeface="微軟正黑體" panose="020B0604030504040204" pitchFamily="34" charset="-120"/>
                          <a:ea typeface="微軟正黑體" panose="020B0604030504040204" pitchFamily="34" charset="-120"/>
                        </a:rPr>
                        <a:t>字號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證書字號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6406164"/>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45</a:t>
            </a:fld>
            <a:endParaRPr lang="zh-TW" altLang="en-US" dirty="0"/>
          </a:p>
        </p:txBody>
      </p:sp>
    </p:spTree>
    <p:extLst>
      <p:ext uri="{BB962C8B-B14F-4D97-AF65-F5344CB8AC3E}">
        <p14:creationId xmlns:p14="http://schemas.microsoft.com/office/powerpoint/2010/main" val="32995565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1-5</a:t>
            </a:r>
            <a:r>
              <a:rPr lang="zh-TW" altLang="en-US" sz="4400" dirty="0" smtClean="0">
                <a:solidFill>
                  <a:schemeClr val="accent6">
                    <a:lumMod val="50000"/>
                  </a:schemeClr>
                </a:solidFill>
              </a:rPr>
              <a:t>教師升等資料表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升等類型</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en-US" sz="2400" dirty="0" smtClean="0">
                <a:latin typeface="微軟正黑體" panose="020B0604030504040204" pitchFamily="34" charset="-120"/>
                <a:ea typeface="微軟正黑體" panose="020B0604030504040204" pitchFamily="34" charset="-120"/>
              </a:rPr>
              <a:t>請</a:t>
            </a:r>
            <a:r>
              <a:rPr lang="zh-TW" altLang="zh-TW" sz="2400" dirty="0" smtClean="0">
                <a:latin typeface="微軟正黑體" panose="020B0604030504040204" pitchFamily="34" charset="-120"/>
                <a:ea typeface="微軟正黑體" panose="020B0604030504040204" pitchFamily="34" charset="-120"/>
              </a:rPr>
              <a:t>依照教師申請之升等方式，請由下拉式選單選擇</a:t>
            </a:r>
            <a:r>
              <a:rPr lang="zh-TW" altLang="zh-TW" sz="2400" strike="sngStrike" dirty="0" smtClean="0">
                <a:latin typeface="微軟正黑體" panose="020B0604030504040204" pitchFamily="34" charset="-120"/>
                <a:ea typeface="微軟正黑體" panose="020B0604030504040204" pitchFamily="34" charset="-120"/>
              </a:rPr>
              <a:t>「</a:t>
            </a:r>
            <a:r>
              <a:rPr lang="zh-TW" altLang="zh-TW" sz="2400" strike="sngStrike" dirty="0">
                <a:latin typeface="微軟正黑體" panose="020B0604030504040204" pitchFamily="34" charset="-120"/>
                <a:ea typeface="微軟正黑體" panose="020B0604030504040204" pitchFamily="34" charset="-120"/>
              </a:rPr>
              <a:t>作品申請、著作申請、技術報告、展演申請、學位方式申請</a:t>
            </a:r>
            <a:r>
              <a:rPr lang="zh-TW" altLang="zh-TW" sz="2400" strike="sngStrike" dirty="0" smtClean="0">
                <a:latin typeface="微軟正黑體" panose="020B0604030504040204" pitchFamily="34" charset="-120"/>
                <a:ea typeface="微軟正黑體" panose="020B0604030504040204" pitchFamily="34" charset="-120"/>
              </a:rPr>
              <a:t>、體育</a:t>
            </a:r>
            <a:r>
              <a:rPr lang="zh-TW" altLang="zh-TW" sz="2400" strike="sngStrike" dirty="0">
                <a:latin typeface="微軟正黑體" panose="020B0604030504040204" pitchFamily="34" charset="-120"/>
                <a:ea typeface="微軟正黑體" panose="020B0604030504040204" pitchFamily="34" charset="-120"/>
              </a:rPr>
              <a:t>成就、其他」</a:t>
            </a:r>
            <a:r>
              <a:rPr lang="zh-TW" altLang="zh-TW" sz="2400" b="1" dirty="0">
                <a:solidFill>
                  <a:srgbClr val="FF0000"/>
                </a:solidFill>
                <a:latin typeface="微軟正黑體" panose="020B0604030504040204" pitchFamily="34" charset="-120"/>
                <a:ea typeface="微軟正黑體" panose="020B0604030504040204" pitchFamily="34" charset="-120"/>
              </a:rPr>
              <a:t>『學位論文</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zh-TW" sz="2400" b="1" dirty="0">
                <a:solidFill>
                  <a:srgbClr val="FF0000"/>
                </a:solidFill>
                <a:latin typeface="微軟正黑體" panose="020B0604030504040204" pitchFamily="34" charset="-120"/>
                <a:ea typeface="微軟正黑體" panose="020B0604030504040204" pitchFamily="34" charset="-120"/>
              </a:rPr>
              <a:t>文憑送審</a:t>
            </a:r>
            <a:r>
              <a:rPr lang="en-US" altLang="zh-TW" sz="2400" b="1" dirty="0">
                <a:solidFill>
                  <a:srgbClr val="FF0000"/>
                </a:solidFill>
                <a:latin typeface="微軟正黑體" panose="020B0604030504040204" pitchFamily="34" charset="-120"/>
                <a:ea typeface="微軟正黑體" panose="020B0604030504040204" pitchFamily="34" charset="-120"/>
              </a:rPr>
              <a:t>) </a:t>
            </a:r>
            <a:r>
              <a:rPr lang="zh-TW" altLang="zh-TW" sz="2400" b="1" dirty="0">
                <a:solidFill>
                  <a:srgbClr val="FF0000"/>
                </a:solidFill>
                <a:latin typeface="微軟正黑體" panose="020B0604030504040204" pitchFamily="34" charset="-120"/>
                <a:ea typeface="微軟正黑體" panose="020B0604030504040204" pitchFamily="34" charset="-120"/>
              </a:rPr>
              <a:t>』、『專門著作』、『藝術作品』、『應用科技技術報告』、『體育成就』、『教學實務技術報告』。</a:t>
            </a:r>
            <a:endParaRPr lang="en-US" altLang="zh-TW" sz="2400" dirty="0" smtClean="0">
              <a:solidFill>
                <a:srgbClr val="FF0000"/>
              </a:solidFill>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smtClean="0">
                <a:latin typeface="微軟正黑體" panose="020B0604030504040204" pitchFamily="34" charset="-120"/>
                <a:ea typeface="微軟正黑體" panose="020B0604030504040204" pitchFamily="34" charset="-120"/>
              </a:rPr>
              <a:t>需求修改選項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nvGraphicFramePr>
        <p:xfrm>
          <a:off x="287247" y="1120056"/>
          <a:ext cx="11599952" cy="2819578"/>
        </p:xfrm>
        <a:graphic>
          <a:graphicData uri="http://schemas.openxmlformats.org/drawingml/2006/table">
            <a:tbl>
              <a:tblPr firstRow="1" firstCol="1" lastRow="1" lastCol="1" bandRow="1" bandCol="1">
                <a:tableStyleId>{5940675A-B579-460E-94D1-54222C63F5DA}</a:tableStyleId>
              </a:tblPr>
              <a:tblGrid>
                <a:gridCol w="996121">
                  <a:extLst>
                    <a:ext uri="{9D8B030D-6E8A-4147-A177-3AD203B41FA5}">
                      <a16:colId xmlns:a16="http://schemas.microsoft.com/office/drawing/2014/main" val="3266054325"/>
                    </a:ext>
                  </a:extLst>
                </a:gridCol>
                <a:gridCol w="1909011">
                  <a:extLst>
                    <a:ext uri="{9D8B030D-6E8A-4147-A177-3AD203B41FA5}">
                      <a16:colId xmlns:a16="http://schemas.microsoft.com/office/drawing/2014/main" val="992319942"/>
                    </a:ext>
                  </a:extLst>
                </a:gridCol>
                <a:gridCol w="898358">
                  <a:extLst>
                    <a:ext uri="{9D8B030D-6E8A-4147-A177-3AD203B41FA5}">
                      <a16:colId xmlns:a16="http://schemas.microsoft.com/office/drawing/2014/main" val="2776780363"/>
                    </a:ext>
                  </a:extLst>
                </a:gridCol>
                <a:gridCol w="1074821">
                  <a:extLst>
                    <a:ext uri="{9D8B030D-6E8A-4147-A177-3AD203B41FA5}">
                      <a16:colId xmlns:a16="http://schemas.microsoft.com/office/drawing/2014/main" val="2931885252"/>
                    </a:ext>
                  </a:extLst>
                </a:gridCol>
                <a:gridCol w="1491916">
                  <a:extLst>
                    <a:ext uri="{9D8B030D-6E8A-4147-A177-3AD203B41FA5}">
                      <a16:colId xmlns:a16="http://schemas.microsoft.com/office/drawing/2014/main" val="2212696194"/>
                    </a:ext>
                  </a:extLst>
                </a:gridCol>
                <a:gridCol w="1796715">
                  <a:extLst>
                    <a:ext uri="{9D8B030D-6E8A-4147-A177-3AD203B41FA5}">
                      <a16:colId xmlns:a16="http://schemas.microsoft.com/office/drawing/2014/main" val="1190373252"/>
                    </a:ext>
                  </a:extLst>
                </a:gridCol>
                <a:gridCol w="1283369">
                  <a:extLst>
                    <a:ext uri="{9D8B030D-6E8A-4147-A177-3AD203B41FA5}">
                      <a16:colId xmlns:a16="http://schemas.microsoft.com/office/drawing/2014/main" val="1498590315"/>
                    </a:ext>
                  </a:extLst>
                </a:gridCol>
                <a:gridCol w="2149641">
                  <a:extLst>
                    <a:ext uri="{9D8B030D-6E8A-4147-A177-3AD203B41FA5}">
                      <a16:colId xmlns:a16="http://schemas.microsoft.com/office/drawing/2014/main" val="3480112064"/>
                    </a:ext>
                  </a:extLst>
                </a:gridCol>
              </a:tblGrid>
              <a:tr h="2819578">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學期</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是否為教育部全部授權自審學校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教師</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升等等級</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升等類型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升等狀態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學校發文</a:t>
                      </a:r>
                      <a:r>
                        <a:rPr lang="zh-TW" sz="1800" kern="100" dirty="0" smtClean="0">
                          <a:effectLst/>
                          <a:latin typeface="微軟正黑體" panose="020B0604030504040204" pitchFamily="34" charset="-120"/>
                          <a:ea typeface="微軟正黑體" panose="020B0604030504040204" pitchFamily="34" charset="-120"/>
                        </a:rPr>
                        <a:t>字號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證書字號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6406164"/>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46</a:t>
            </a:fld>
            <a:endParaRPr lang="zh-TW" altLang="en-US" dirty="0"/>
          </a:p>
        </p:txBody>
      </p:sp>
      <p:cxnSp>
        <p:nvCxnSpPr>
          <p:cNvPr id="11" name="直線接點 10"/>
          <p:cNvCxnSpPr/>
          <p:nvPr/>
        </p:nvCxnSpPr>
        <p:spPr>
          <a:xfrm>
            <a:off x="7436470" y="4828353"/>
            <a:ext cx="4246449" cy="16021"/>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714657" y="5199428"/>
            <a:ext cx="6721813" cy="8010"/>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804135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1-5</a:t>
            </a:r>
            <a:r>
              <a:rPr lang="zh-TW" altLang="en-US" sz="4400" dirty="0" smtClean="0">
                <a:solidFill>
                  <a:schemeClr val="accent6">
                    <a:lumMod val="50000"/>
                  </a:schemeClr>
                </a:solidFill>
              </a:rPr>
              <a:t>教師升等資料表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904752" cy="3416320"/>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升等類型</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indent="-342900" eaLnBrk="1" latinLnBrk="1" hangingPunct="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學位</a:t>
            </a:r>
            <a:r>
              <a:rPr lang="zh-TW" altLang="zh-TW" sz="2400" b="1" dirty="0">
                <a:solidFill>
                  <a:srgbClr val="FF0000"/>
                </a:solidFill>
                <a:latin typeface="微軟正黑體" panose="020B0604030504040204" pitchFamily="34" charset="-120"/>
                <a:ea typeface="微軟正黑體" panose="020B0604030504040204" pitchFamily="34" charset="-120"/>
              </a:rPr>
              <a:t>論文</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zh-TW" sz="2400" b="1" dirty="0">
                <a:solidFill>
                  <a:srgbClr val="FF0000"/>
                </a:solidFill>
                <a:latin typeface="微軟正黑體" panose="020B0604030504040204" pitchFamily="34" charset="-120"/>
                <a:ea typeface="微軟正黑體" panose="020B0604030504040204" pitchFamily="34" charset="-120"/>
              </a:rPr>
              <a:t>文憑送審</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：係指符合「專科以上學校教師資格審定辦法」第</a:t>
            </a:r>
            <a:r>
              <a:rPr lang="en-US" altLang="zh-TW" sz="2400" dirty="0">
                <a:latin typeface="微軟正黑體" panose="020B0604030504040204" pitchFamily="34" charset="-120"/>
                <a:ea typeface="微軟正黑體" panose="020B0604030504040204" pitchFamily="34" charset="-120"/>
              </a:rPr>
              <a:t>19</a:t>
            </a:r>
            <a:r>
              <a:rPr lang="zh-TW" altLang="zh-TW" sz="2400" dirty="0">
                <a:latin typeface="微軟正黑體" panose="020B0604030504040204" pitchFamily="34" charset="-120"/>
                <a:ea typeface="微軟正黑體" panose="020B0604030504040204" pitchFamily="34" charset="-120"/>
              </a:rPr>
              <a:t>條規定送</a:t>
            </a:r>
            <a:r>
              <a:rPr lang="zh-TW" altLang="zh-TW" sz="2400" dirty="0" smtClean="0">
                <a:latin typeface="微軟正黑體" panose="020B0604030504040204" pitchFamily="34" charset="-120"/>
                <a:ea typeface="微軟正黑體" panose="020B0604030504040204" pitchFamily="34" charset="-120"/>
              </a:rPr>
              <a:t>審</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marL="342900" indent="-342900" eaLnBrk="1" latinLnBrk="1" hangingPunct="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專門</a:t>
            </a:r>
            <a:r>
              <a:rPr lang="zh-TW" altLang="zh-TW" sz="2400" b="1" dirty="0">
                <a:solidFill>
                  <a:srgbClr val="FF0000"/>
                </a:solidFill>
                <a:latin typeface="微軟正黑體" panose="020B0604030504040204" pitchFamily="34" charset="-120"/>
                <a:ea typeface="微軟正黑體" panose="020B0604030504040204" pitchFamily="34" charset="-120"/>
              </a:rPr>
              <a:t>著作</a:t>
            </a:r>
            <a:r>
              <a:rPr lang="zh-TW" altLang="zh-TW" sz="2400" dirty="0">
                <a:latin typeface="微軟正黑體" panose="020B0604030504040204" pitchFamily="34" charset="-120"/>
                <a:ea typeface="微軟正黑體" panose="020B0604030504040204" pitchFamily="34" charset="-120"/>
              </a:rPr>
              <a:t>：係指符合「專科以上學校教師資格審定辦法」第</a:t>
            </a:r>
            <a:r>
              <a:rPr lang="en-US" altLang="zh-TW" sz="2400" dirty="0">
                <a:latin typeface="微軟正黑體" panose="020B0604030504040204" pitchFamily="34" charset="-120"/>
                <a:ea typeface="微軟正黑體" panose="020B0604030504040204" pitchFamily="34" charset="-120"/>
              </a:rPr>
              <a:t>14</a:t>
            </a:r>
            <a:r>
              <a:rPr lang="zh-TW" altLang="zh-TW" sz="2400" dirty="0">
                <a:latin typeface="微軟正黑體" panose="020B0604030504040204" pitchFamily="34" charset="-120"/>
                <a:ea typeface="微軟正黑體" panose="020B0604030504040204" pitchFamily="34" charset="-120"/>
              </a:rPr>
              <a:t>條規定送審</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latinLnBrk="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藝術</a:t>
            </a:r>
            <a:r>
              <a:rPr lang="zh-TW" altLang="zh-TW" sz="2400" b="1" dirty="0">
                <a:solidFill>
                  <a:srgbClr val="FF0000"/>
                </a:solidFill>
                <a:latin typeface="微軟正黑體" panose="020B0604030504040204" pitchFamily="34" charset="-120"/>
                <a:ea typeface="微軟正黑體" panose="020B0604030504040204" pitchFamily="34" charset="-120"/>
              </a:rPr>
              <a:t>作品</a:t>
            </a:r>
            <a:r>
              <a:rPr lang="zh-TW" altLang="zh-TW" sz="2400" dirty="0">
                <a:latin typeface="微軟正黑體" panose="020B0604030504040204" pitchFamily="34" charset="-120"/>
                <a:ea typeface="微軟正黑體" panose="020B0604030504040204" pitchFamily="34" charset="-120"/>
              </a:rPr>
              <a:t>：係指符合「專科以上學校教師資格審定辦法」第</a:t>
            </a:r>
            <a:r>
              <a:rPr lang="en-US" altLang="zh-TW" sz="2400" dirty="0">
                <a:latin typeface="微軟正黑體" panose="020B0604030504040204" pitchFamily="34" charset="-120"/>
                <a:ea typeface="微軟正黑體" panose="020B0604030504040204" pitchFamily="34" charset="-120"/>
              </a:rPr>
              <a:t>17</a:t>
            </a:r>
            <a:r>
              <a:rPr lang="zh-TW" altLang="zh-TW" sz="2400" dirty="0">
                <a:latin typeface="微軟正黑體" panose="020B0604030504040204" pitchFamily="34" charset="-120"/>
                <a:ea typeface="微軟正黑體" panose="020B0604030504040204" pitchFamily="34" charset="-120"/>
              </a:rPr>
              <a:t>條規定送審</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a:latin typeface="微軟正黑體" panose="020B0604030504040204" pitchFamily="34" charset="-120"/>
                <a:ea typeface="微軟正黑體" panose="020B0604030504040204" pitchFamily="34" charset="-120"/>
              </a:rPr>
              <a:t>需求修改選項</a:t>
            </a:r>
            <a:r>
              <a:rPr lang="zh-TW" altLang="zh-TW" dirty="0">
                <a:latin typeface="微軟正黑體" panose="020B0604030504040204" pitchFamily="34" charset="-120"/>
                <a:ea typeface="微軟正黑體" panose="020B0604030504040204" pitchFamily="34" charset="-120"/>
              </a:rPr>
              <a:t>】</a:t>
            </a:r>
          </a:p>
          <a:p>
            <a:pPr marL="342900" indent="-342900" eaLnBrk="1" latinLnBrk="1" hangingPunct="1">
              <a:lnSpc>
                <a:spcPct val="150000"/>
              </a:lnSpc>
              <a:buFont typeface="Wingdings" panose="05000000000000000000" pitchFamily="2" charset="2"/>
              <a:buChar char="u"/>
              <a:defRPr/>
            </a:pPr>
            <a:endParaRPr lang="en-US" altLang="zh-TW" sz="24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nvGraphicFramePr>
        <p:xfrm>
          <a:off x="287247" y="1120056"/>
          <a:ext cx="11599952" cy="2819578"/>
        </p:xfrm>
        <a:graphic>
          <a:graphicData uri="http://schemas.openxmlformats.org/drawingml/2006/table">
            <a:tbl>
              <a:tblPr firstRow="1" firstCol="1" lastRow="1" lastCol="1" bandRow="1" bandCol="1">
                <a:tableStyleId>{5940675A-B579-460E-94D1-54222C63F5DA}</a:tableStyleId>
              </a:tblPr>
              <a:tblGrid>
                <a:gridCol w="996121">
                  <a:extLst>
                    <a:ext uri="{9D8B030D-6E8A-4147-A177-3AD203B41FA5}">
                      <a16:colId xmlns:a16="http://schemas.microsoft.com/office/drawing/2014/main" val="3266054325"/>
                    </a:ext>
                  </a:extLst>
                </a:gridCol>
                <a:gridCol w="1909011">
                  <a:extLst>
                    <a:ext uri="{9D8B030D-6E8A-4147-A177-3AD203B41FA5}">
                      <a16:colId xmlns:a16="http://schemas.microsoft.com/office/drawing/2014/main" val="992319942"/>
                    </a:ext>
                  </a:extLst>
                </a:gridCol>
                <a:gridCol w="898358">
                  <a:extLst>
                    <a:ext uri="{9D8B030D-6E8A-4147-A177-3AD203B41FA5}">
                      <a16:colId xmlns:a16="http://schemas.microsoft.com/office/drawing/2014/main" val="2776780363"/>
                    </a:ext>
                  </a:extLst>
                </a:gridCol>
                <a:gridCol w="1074821">
                  <a:extLst>
                    <a:ext uri="{9D8B030D-6E8A-4147-A177-3AD203B41FA5}">
                      <a16:colId xmlns:a16="http://schemas.microsoft.com/office/drawing/2014/main" val="2931885252"/>
                    </a:ext>
                  </a:extLst>
                </a:gridCol>
                <a:gridCol w="1491916">
                  <a:extLst>
                    <a:ext uri="{9D8B030D-6E8A-4147-A177-3AD203B41FA5}">
                      <a16:colId xmlns:a16="http://schemas.microsoft.com/office/drawing/2014/main" val="2212696194"/>
                    </a:ext>
                  </a:extLst>
                </a:gridCol>
                <a:gridCol w="1796715">
                  <a:extLst>
                    <a:ext uri="{9D8B030D-6E8A-4147-A177-3AD203B41FA5}">
                      <a16:colId xmlns:a16="http://schemas.microsoft.com/office/drawing/2014/main" val="1190373252"/>
                    </a:ext>
                  </a:extLst>
                </a:gridCol>
                <a:gridCol w="1283369">
                  <a:extLst>
                    <a:ext uri="{9D8B030D-6E8A-4147-A177-3AD203B41FA5}">
                      <a16:colId xmlns:a16="http://schemas.microsoft.com/office/drawing/2014/main" val="1498590315"/>
                    </a:ext>
                  </a:extLst>
                </a:gridCol>
                <a:gridCol w="2149641">
                  <a:extLst>
                    <a:ext uri="{9D8B030D-6E8A-4147-A177-3AD203B41FA5}">
                      <a16:colId xmlns:a16="http://schemas.microsoft.com/office/drawing/2014/main" val="3480112064"/>
                    </a:ext>
                  </a:extLst>
                </a:gridCol>
              </a:tblGrid>
              <a:tr h="2819578">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學期</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是否為教育部全部授權自審學校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教師</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升等等級</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升等類型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升等狀態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學校發文</a:t>
                      </a:r>
                      <a:r>
                        <a:rPr lang="zh-TW" sz="1800" kern="100" dirty="0" smtClean="0">
                          <a:effectLst/>
                          <a:latin typeface="微軟正黑體" panose="020B0604030504040204" pitchFamily="34" charset="-120"/>
                          <a:ea typeface="微軟正黑體" panose="020B0604030504040204" pitchFamily="34" charset="-120"/>
                        </a:rPr>
                        <a:t>字號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證書字號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6406164"/>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47</a:t>
            </a:fld>
            <a:endParaRPr lang="zh-TW" altLang="en-US" dirty="0"/>
          </a:p>
        </p:txBody>
      </p:sp>
    </p:spTree>
    <p:extLst>
      <p:ext uri="{BB962C8B-B14F-4D97-AF65-F5344CB8AC3E}">
        <p14:creationId xmlns:p14="http://schemas.microsoft.com/office/powerpoint/2010/main" val="37885357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1-5</a:t>
            </a:r>
            <a:r>
              <a:rPr lang="zh-TW" altLang="en-US" sz="4400" dirty="0" smtClean="0">
                <a:solidFill>
                  <a:schemeClr val="accent6">
                    <a:lumMod val="50000"/>
                  </a:schemeClr>
                </a:solidFill>
              </a:rPr>
              <a:t>教師升等資料表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904752" cy="2585323"/>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升等類型</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indent="-342900" eaLnBrk="1" latinLnBrk="1" hangingPunct="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應用</a:t>
            </a:r>
            <a:r>
              <a:rPr lang="zh-TW" altLang="zh-TW" sz="2400" b="1" dirty="0">
                <a:solidFill>
                  <a:srgbClr val="FF0000"/>
                </a:solidFill>
                <a:latin typeface="微軟正黑體" panose="020B0604030504040204" pitchFamily="34" charset="-120"/>
                <a:ea typeface="微軟正黑體" panose="020B0604030504040204" pitchFamily="34" charset="-120"/>
              </a:rPr>
              <a:t>科技技術報告</a:t>
            </a:r>
            <a:r>
              <a:rPr lang="zh-TW" altLang="zh-TW" sz="2400" dirty="0">
                <a:latin typeface="微軟正黑體" panose="020B0604030504040204" pitchFamily="34" charset="-120"/>
                <a:ea typeface="微軟正黑體" panose="020B0604030504040204" pitchFamily="34" charset="-120"/>
              </a:rPr>
              <a:t>：係指符合「專科以上學校教師資格審定辦法」第</a:t>
            </a:r>
            <a:r>
              <a:rPr lang="en-US" altLang="zh-TW" sz="2400" dirty="0">
                <a:latin typeface="微軟正黑體" panose="020B0604030504040204" pitchFamily="34" charset="-120"/>
                <a:ea typeface="微軟正黑體" panose="020B0604030504040204" pitchFamily="34" charset="-120"/>
              </a:rPr>
              <a:t>15</a:t>
            </a:r>
            <a:r>
              <a:rPr lang="zh-TW" altLang="zh-TW" sz="2400" dirty="0">
                <a:latin typeface="微軟正黑體" panose="020B0604030504040204" pitchFamily="34" charset="-120"/>
                <a:ea typeface="微軟正黑體" panose="020B0604030504040204" pitchFamily="34" charset="-120"/>
              </a:rPr>
              <a:t>條送審</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eaLnBrk="1" latinLnBrk="1" hangingPunct="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體育</a:t>
            </a:r>
            <a:r>
              <a:rPr lang="zh-TW" altLang="zh-TW" sz="2400" b="1" dirty="0">
                <a:solidFill>
                  <a:srgbClr val="FF0000"/>
                </a:solidFill>
                <a:latin typeface="微軟正黑體" panose="020B0604030504040204" pitchFamily="34" charset="-120"/>
                <a:ea typeface="微軟正黑體" panose="020B0604030504040204" pitchFamily="34" charset="-120"/>
              </a:rPr>
              <a:t>成就</a:t>
            </a:r>
            <a:r>
              <a:rPr lang="zh-TW" altLang="zh-TW" sz="2400" dirty="0">
                <a:latin typeface="微軟正黑體" panose="020B0604030504040204" pitchFamily="34" charset="-120"/>
                <a:ea typeface="微軟正黑體" panose="020B0604030504040204" pitchFamily="34" charset="-120"/>
              </a:rPr>
              <a:t>：係指符合「專科以上學校教師資格審定辦法」第</a:t>
            </a:r>
            <a:r>
              <a:rPr lang="en-US" altLang="zh-TW" sz="2400" dirty="0">
                <a:latin typeface="微軟正黑體" panose="020B0604030504040204" pitchFamily="34" charset="-120"/>
                <a:ea typeface="微軟正黑體" panose="020B0604030504040204" pitchFamily="34" charset="-120"/>
              </a:rPr>
              <a:t>18</a:t>
            </a:r>
            <a:r>
              <a:rPr lang="zh-TW" altLang="zh-TW" sz="2400" dirty="0">
                <a:latin typeface="微軟正黑體" panose="020B0604030504040204" pitchFamily="34" charset="-120"/>
                <a:ea typeface="微軟正黑體" panose="020B0604030504040204" pitchFamily="34" charset="-120"/>
              </a:rPr>
              <a:t>條規定送審</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eaLnBrk="1" latinLnBrk="1" hangingPunct="1">
              <a:lnSpc>
                <a:spcPct val="150000"/>
              </a:lnSpc>
              <a:buFont typeface="Wingdings" panose="05000000000000000000" pitchFamily="2" charset="2"/>
              <a:buChar char="u"/>
              <a:defRPr/>
            </a:pPr>
            <a:r>
              <a:rPr lang="zh-TW" altLang="zh-TW" sz="2400" b="1" dirty="0" smtClean="0">
                <a:solidFill>
                  <a:srgbClr val="FF0000"/>
                </a:solidFill>
                <a:latin typeface="微軟正黑體" panose="020B0604030504040204" pitchFamily="34" charset="-120"/>
                <a:ea typeface="微軟正黑體" panose="020B0604030504040204" pitchFamily="34" charset="-120"/>
              </a:rPr>
              <a:t>教學</a:t>
            </a:r>
            <a:r>
              <a:rPr lang="zh-TW" altLang="zh-TW" sz="2400" b="1" dirty="0">
                <a:solidFill>
                  <a:srgbClr val="FF0000"/>
                </a:solidFill>
                <a:latin typeface="微軟正黑體" panose="020B0604030504040204" pitchFamily="34" charset="-120"/>
                <a:ea typeface="微軟正黑體" panose="020B0604030504040204" pitchFamily="34" charset="-120"/>
              </a:rPr>
              <a:t>實務技術報告</a:t>
            </a:r>
            <a:r>
              <a:rPr lang="zh-TW" altLang="zh-TW" sz="2400" dirty="0">
                <a:latin typeface="微軟正黑體" panose="020B0604030504040204" pitchFamily="34" charset="-120"/>
                <a:ea typeface="微軟正黑體" panose="020B0604030504040204" pitchFamily="34" charset="-120"/>
              </a:rPr>
              <a:t>：係指符合「專科以上學校教師資格審定辦法」辦法第</a:t>
            </a:r>
            <a:r>
              <a:rPr lang="en-US" altLang="zh-TW" sz="2400" dirty="0">
                <a:latin typeface="微軟正黑體" panose="020B0604030504040204" pitchFamily="34" charset="-120"/>
                <a:ea typeface="微軟正黑體" panose="020B0604030504040204" pitchFamily="34" charset="-120"/>
              </a:rPr>
              <a:t>16</a:t>
            </a:r>
            <a:r>
              <a:rPr lang="zh-TW" altLang="zh-TW" sz="2400" dirty="0">
                <a:latin typeface="微軟正黑體" panose="020B0604030504040204" pitchFamily="34" charset="-120"/>
                <a:ea typeface="微軟正黑體" panose="020B0604030504040204" pitchFamily="34" charset="-120"/>
              </a:rPr>
              <a:t>條送審。</a:t>
            </a:r>
          </a:p>
          <a:p>
            <a:r>
              <a:rPr lang="en-US" altLang="zh-TW" dirty="0" smtClean="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smtClean="0">
                <a:latin typeface="微軟正黑體" panose="020B0604030504040204" pitchFamily="34" charset="-120"/>
                <a:ea typeface="微軟正黑體" panose="020B0604030504040204" pitchFamily="34" charset="-120"/>
              </a:rPr>
              <a:t>需求修改選項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nvGraphicFramePr>
        <p:xfrm>
          <a:off x="287247" y="1120056"/>
          <a:ext cx="11599952" cy="2819578"/>
        </p:xfrm>
        <a:graphic>
          <a:graphicData uri="http://schemas.openxmlformats.org/drawingml/2006/table">
            <a:tbl>
              <a:tblPr firstRow="1" firstCol="1" lastRow="1" lastCol="1" bandRow="1" bandCol="1">
                <a:tableStyleId>{5940675A-B579-460E-94D1-54222C63F5DA}</a:tableStyleId>
              </a:tblPr>
              <a:tblGrid>
                <a:gridCol w="996121">
                  <a:extLst>
                    <a:ext uri="{9D8B030D-6E8A-4147-A177-3AD203B41FA5}">
                      <a16:colId xmlns:a16="http://schemas.microsoft.com/office/drawing/2014/main" val="3266054325"/>
                    </a:ext>
                  </a:extLst>
                </a:gridCol>
                <a:gridCol w="1909011">
                  <a:extLst>
                    <a:ext uri="{9D8B030D-6E8A-4147-A177-3AD203B41FA5}">
                      <a16:colId xmlns:a16="http://schemas.microsoft.com/office/drawing/2014/main" val="992319942"/>
                    </a:ext>
                  </a:extLst>
                </a:gridCol>
                <a:gridCol w="898358">
                  <a:extLst>
                    <a:ext uri="{9D8B030D-6E8A-4147-A177-3AD203B41FA5}">
                      <a16:colId xmlns:a16="http://schemas.microsoft.com/office/drawing/2014/main" val="2776780363"/>
                    </a:ext>
                  </a:extLst>
                </a:gridCol>
                <a:gridCol w="1074821">
                  <a:extLst>
                    <a:ext uri="{9D8B030D-6E8A-4147-A177-3AD203B41FA5}">
                      <a16:colId xmlns:a16="http://schemas.microsoft.com/office/drawing/2014/main" val="2931885252"/>
                    </a:ext>
                  </a:extLst>
                </a:gridCol>
                <a:gridCol w="1491916">
                  <a:extLst>
                    <a:ext uri="{9D8B030D-6E8A-4147-A177-3AD203B41FA5}">
                      <a16:colId xmlns:a16="http://schemas.microsoft.com/office/drawing/2014/main" val="2212696194"/>
                    </a:ext>
                  </a:extLst>
                </a:gridCol>
                <a:gridCol w="1796715">
                  <a:extLst>
                    <a:ext uri="{9D8B030D-6E8A-4147-A177-3AD203B41FA5}">
                      <a16:colId xmlns:a16="http://schemas.microsoft.com/office/drawing/2014/main" val="1190373252"/>
                    </a:ext>
                  </a:extLst>
                </a:gridCol>
                <a:gridCol w="1283369">
                  <a:extLst>
                    <a:ext uri="{9D8B030D-6E8A-4147-A177-3AD203B41FA5}">
                      <a16:colId xmlns:a16="http://schemas.microsoft.com/office/drawing/2014/main" val="1498590315"/>
                    </a:ext>
                  </a:extLst>
                </a:gridCol>
                <a:gridCol w="2149641">
                  <a:extLst>
                    <a:ext uri="{9D8B030D-6E8A-4147-A177-3AD203B41FA5}">
                      <a16:colId xmlns:a16="http://schemas.microsoft.com/office/drawing/2014/main" val="3480112064"/>
                    </a:ext>
                  </a:extLst>
                </a:gridCol>
              </a:tblGrid>
              <a:tr h="2819578">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學期</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是否為教育部全部授權自審學校</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教師</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升等等級</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升等類型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升等狀態</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學校發文</a:t>
                      </a:r>
                      <a:r>
                        <a:rPr lang="zh-TW" sz="1800" kern="100" dirty="0" smtClean="0">
                          <a:effectLst/>
                          <a:latin typeface="微軟正黑體" panose="020B0604030504040204" pitchFamily="34" charset="-120"/>
                          <a:ea typeface="微軟正黑體" panose="020B0604030504040204" pitchFamily="34" charset="-120"/>
                        </a:rPr>
                        <a:t>字號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證書字號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36406164"/>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48</a:t>
            </a:fld>
            <a:endParaRPr lang="zh-TW" altLang="en-US" dirty="0"/>
          </a:p>
        </p:txBody>
      </p:sp>
    </p:spTree>
    <p:extLst>
      <p:ext uri="{BB962C8B-B14F-4D97-AF65-F5344CB8AC3E}">
        <p14:creationId xmlns:p14="http://schemas.microsoft.com/office/powerpoint/2010/main" val="20979075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a:solidFill>
                  <a:schemeClr val="accent6">
                    <a:lumMod val="50000"/>
                  </a:schemeClr>
                </a:solidFill>
              </a:rPr>
              <a:t>4-1 </a:t>
            </a:r>
            <a:r>
              <a:rPr lang="zh-TW" altLang="zh-TW" sz="4400" dirty="0">
                <a:solidFill>
                  <a:schemeClr val="accent6">
                    <a:lumMod val="50000"/>
                  </a:schemeClr>
                </a:solidFill>
              </a:rPr>
              <a:t>畢業人數資料表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1" name="矩形 10"/>
          <p:cNvSpPr/>
          <p:nvPr/>
        </p:nvSpPr>
        <p:spPr>
          <a:xfrm>
            <a:off x="287248" y="4034577"/>
            <a:ext cx="11599952" cy="1661993"/>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畢業</a:t>
            </a:r>
            <a:r>
              <a:rPr lang="zh-TW" altLang="en-US" sz="2400" b="1" dirty="0" smtClean="0">
                <a:solidFill>
                  <a:srgbClr val="FF0000"/>
                </a:solidFill>
                <a:latin typeface="微軟正黑體" panose="020B0604030504040204" pitchFamily="34" charset="-120"/>
                <a:ea typeface="微軟正黑體" panose="020B0604030504040204" pitchFamily="34" charset="-120"/>
              </a:rPr>
              <a:t>港澳</a:t>
            </a:r>
            <a:r>
              <a:rPr lang="zh-TW" altLang="zh-TW" sz="2400" b="1" dirty="0" smtClean="0">
                <a:solidFill>
                  <a:srgbClr val="FF0000"/>
                </a:solidFill>
                <a:latin typeface="微軟正黑體" panose="020B0604030504040204" pitchFamily="34" charset="-120"/>
                <a:ea typeface="微軟正黑體" panose="020B0604030504040204" pitchFamily="34" charset="-120"/>
              </a:rPr>
              <a:t>學生</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請填報前一學年度</a:t>
            </a:r>
            <a:r>
              <a:rPr lang="zh-TW" altLang="zh-TW" sz="2400" dirty="0" smtClean="0">
                <a:latin typeface="微軟正黑體" panose="020B0604030504040204" pitchFamily="34" charset="-120"/>
                <a:ea typeface="微軟正黑體" panose="020B0604030504040204" pitchFamily="34" charset="-120"/>
              </a:rPr>
              <a:t>之</a:t>
            </a:r>
            <a:r>
              <a:rPr lang="zh-TW" altLang="en-US" sz="2400" b="1" dirty="0" smtClean="0">
                <a:solidFill>
                  <a:srgbClr val="FF0000"/>
                </a:solidFill>
                <a:latin typeface="微軟正黑體" panose="020B0604030504040204" pitchFamily="34" charset="-120"/>
                <a:ea typeface="微軟正黑體" panose="020B0604030504040204" pitchFamily="34" charset="-120"/>
              </a:rPr>
              <a:t>港澳</a:t>
            </a:r>
            <a:r>
              <a:rPr lang="zh-TW" altLang="zh-TW" sz="2400" b="1" dirty="0" smtClean="0">
                <a:solidFill>
                  <a:srgbClr val="FF0000"/>
                </a:solidFill>
                <a:latin typeface="微軟正黑體" panose="020B0604030504040204" pitchFamily="34" charset="-120"/>
                <a:ea typeface="微軟正黑體" panose="020B0604030504040204" pitchFamily="34" charset="-120"/>
              </a:rPr>
              <a:t>學生</a:t>
            </a:r>
            <a:r>
              <a:rPr lang="zh-TW" altLang="en-US" sz="2400" b="1" dirty="0" smtClean="0">
                <a:solidFill>
                  <a:srgbClr val="FF0000"/>
                </a:solidFill>
                <a:latin typeface="微軟正黑體" panose="020B0604030504040204" pitchFamily="34" charset="-120"/>
                <a:ea typeface="微軟正黑體" panose="020B0604030504040204" pitchFamily="34" charset="-120"/>
              </a:rPr>
              <a:t>畢業</a:t>
            </a:r>
            <a:r>
              <a:rPr lang="zh-TW" altLang="zh-TW" sz="2400" b="1" dirty="0" smtClean="0">
                <a:solidFill>
                  <a:srgbClr val="FF0000"/>
                </a:solidFill>
                <a:latin typeface="微軟正黑體" panose="020B0604030504040204" pitchFamily="34" charset="-120"/>
                <a:ea typeface="微軟正黑體" panose="020B0604030504040204" pitchFamily="34" charset="-120"/>
              </a:rPr>
              <a:t>總</a:t>
            </a:r>
            <a:r>
              <a:rPr lang="zh-TW" altLang="zh-TW" sz="2400" b="1" dirty="0">
                <a:solidFill>
                  <a:srgbClr val="FF0000"/>
                </a:solidFill>
                <a:latin typeface="微軟正黑體" panose="020B0604030504040204" pitchFamily="34" charset="-120"/>
                <a:ea typeface="微軟正黑體" panose="020B0604030504040204" pitchFamily="34" charset="-120"/>
              </a:rPr>
              <a:t>人數</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zh-TW" dirty="0" smtClean="0">
                <a:latin typeface="微軟正黑體" panose="020B0604030504040204" pitchFamily="34" charset="-120"/>
                <a:ea typeface="微軟正黑體" panose="020B0604030504040204" pitchFamily="34" charset="-120"/>
              </a:rPr>
              <a:t>大專院校</a:t>
            </a:r>
            <a:r>
              <a:rPr lang="zh-TW" altLang="en-US" dirty="0" smtClean="0">
                <a:latin typeface="微軟正黑體" panose="020B0604030504040204" pitchFamily="34" charset="-120"/>
                <a:ea typeface="微軟正黑體" panose="020B0604030504040204" pitchFamily="34" charset="-120"/>
              </a:rPr>
              <a:t>學生基本資料庫</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49</a:t>
            </a:fld>
            <a:endParaRPr lang="zh-TW" altLang="en-US" dirty="0"/>
          </a:p>
        </p:txBody>
      </p:sp>
      <p:graphicFrame>
        <p:nvGraphicFramePr>
          <p:cNvPr id="10" name="表格 9"/>
          <p:cNvGraphicFramePr>
            <a:graphicFrameLocks noGrp="1"/>
          </p:cNvGraphicFramePr>
          <p:nvPr>
            <p:extLst>
              <p:ext uri="{D42A27DB-BD31-4B8C-83A1-F6EECF244321}">
                <p14:modId xmlns:p14="http://schemas.microsoft.com/office/powerpoint/2010/main" val="1538000398"/>
              </p:ext>
            </p:extLst>
          </p:nvPr>
        </p:nvGraphicFramePr>
        <p:xfrm>
          <a:off x="287247" y="1140988"/>
          <a:ext cx="11599951" cy="2773812"/>
        </p:xfrm>
        <a:graphic>
          <a:graphicData uri="http://schemas.openxmlformats.org/drawingml/2006/table">
            <a:tbl>
              <a:tblPr>
                <a:tableStyleId>{5940675A-B579-460E-94D1-54222C63F5DA}</a:tableStyleId>
              </a:tblPr>
              <a:tblGrid>
                <a:gridCol w="602752">
                  <a:extLst>
                    <a:ext uri="{9D8B030D-6E8A-4147-A177-3AD203B41FA5}">
                      <a16:colId xmlns:a16="http://schemas.microsoft.com/office/drawing/2014/main" val="1334994243"/>
                    </a:ext>
                  </a:extLst>
                </a:gridCol>
                <a:gridCol w="603846">
                  <a:extLst>
                    <a:ext uri="{9D8B030D-6E8A-4147-A177-3AD203B41FA5}">
                      <a16:colId xmlns:a16="http://schemas.microsoft.com/office/drawing/2014/main" val="363836684"/>
                    </a:ext>
                  </a:extLst>
                </a:gridCol>
                <a:gridCol w="645415">
                  <a:extLst>
                    <a:ext uri="{9D8B030D-6E8A-4147-A177-3AD203B41FA5}">
                      <a16:colId xmlns:a16="http://schemas.microsoft.com/office/drawing/2014/main" val="3595756132"/>
                    </a:ext>
                  </a:extLst>
                </a:gridCol>
                <a:gridCol w="475110">
                  <a:extLst>
                    <a:ext uri="{9D8B030D-6E8A-4147-A177-3AD203B41FA5}">
                      <a16:colId xmlns:a16="http://schemas.microsoft.com/office/drawing/2014/main" val="487411450"/>
                    </a:ext>
                  </a:extLst>
                </a:gridCol>
                <a:gridCol w="517196">
                  <a:extLst>
                    <a:ext uri="{9D8B030D-6E8A-4147-A177-3AD203B41FA5}">
                      <a16:colId xmlns:a16="http://schemas.microsoft.com/office/drawing/2014/main" val="3823976975"/>
                    </a:ext>
                  </a:extLst>
                </a:gridCol>
                <a:gridCol w="832968">
                  <a:extLst>
                    <a:ext uri="{9D8B030D-6E8A-4147-A177-3AD203B41FA5}">
                      <a16:colId xmlns:a16="http://schemas.microsoft.com/office/drawing/2014/main" val="705495611"/>
                    </a:ext>
                  </a:extLst>
                </a:gridCol>
                <a:gridCol w="804572">
                  <a:extLst>
                    <a:ext uri="{9D8B030D-6E8A-4147-A177-3AD203B41FA5}">
                      <a16:colId xmlns:a16="http://schemas.microsoft.com/office/drawing/2014/main" val="3225277610"/>
                    </a:ext>
                  </a:extLst>
                </a:gridCol>
                <a:gridCol w="681520">
                  <a:extLst>
                    <a:ext uri="{9D8B030D-6E8A-4147-A177-3AD203B41FA5}">
                      <a16:colId xmlns:a16="http://schemas.microsoft.com/office/drawing/2014/main" val="4048916373"/>
                    </a:ext>
                  </a:extLst>
                </a:gridCol>
                <a:gridCol w="776175">
                  <a:extLst>
                    <a:ext uri="{9D8B030D-6E8A-4147-A177-3AD203B41FA5}">
                      <a16:colId xmlns:a16="http://schemas.microsoft.com/office/drawing/2014/main" val="4286174674"/>
                    </a:ext>
                  </a:extLst>
                </a:gridCol>
                <a:gridCol w="1145331">
                  <a:extLst>
                    <a:ext uri="{9D8B030D-6E8A-4147-A177-3AD203B41FA5}">
                      <a16:colId xmlns:a16="http://schemas.microsoft.com/office/drawing/2014/main" val="1433484908"/>
                    </a:ext>
                  </a:extLst>
                </a:gridCol>
                <a:gridCol w="1239987">
                  <a:extLst>
                    <a:ext uri="{9D8B030D-6E8A-4147-A177-3AD203B41FA5}">
                      <a16:colId xmlns:a16="http://schemas.microsoft.com/office/drawing/2014/main" val="1593531467"/>
                    </a:ext>
                  </a:extLst>
                </a:gridCol>
                <a:gridCol w="842434">
                  <a:extLst>
                    <a:ext uri="{9D8B030D-6E8A-4147-A177-3AD203B41FA5}">
                      <a16:colId xmlns:a16="http://schemas.microsoft.com/office/drawing/2014/main" val="2621956201"/>
                    </a:ext>
                  </a:extLst>
                </a:gridCol>
                <a:gridCol w="747778">
                  <a:extLst>
                    <a:ext uri="{9D8B030D-6E8A-4147-A177-3AD203B41FA5}">
                      <a16:colId xmlns:a16="http://schemas.microsoft.com/office/drawing/2014/main" val="1895006442"/>
                    </a:ext>
                  </a:extLst>
                </a:gridCol>
                <a:gridCol w="880296">
                  <a:extLst>
                    <a:ext uri="{9D8B030D-6E8A-4147-A177-3AD203B41FA5}">
                      <a16:colId xmlns:a16="http://schemas.microsoft.com/office/drawing/2014/main" val="1628898506"/>
                    </a:ext>
                  </a:extLst>
                </a:gridCol>
                <a:gridCol w="804571">
                  <a:extLst>
                    <a:ext uri="{9D8B030D-6E8A-4147-A177-3AD203B41FA5}">
                      <a16:colId xmlns:a16="http://schemas.microsoft.com/office/drawing/2014/main" val="1581397267"/>
                    </a:ext>
                  </a:extLst>
                </a:gridCol>
              </a:tblGrid>
              <a:tr h="1664288">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畢業生</a:t>
                      </a:r>
                    </a:p>
                    <a:p>
                      <a:pPr algn="ctr">
                        <a:spcAft>
                          <a:spcPts val="0"/>
                        </a:spcAft>
                      </a:pPr>
                      <a:r>
                        <a:rPr lang="zh-TW" sz="1800" kern="100" dirty="0">
                          <a:effectLst/>
                          <a:latin typeface="微軟正黑體" panose="020B0604030504040204" pitchFamily="34" charset="-120"/>
                          <a:ea typeface="微軟正黑體" panose="020B0604030504040204" pitchFamily="34" charset="-120"/>
                        </a:rPr>
                        <a:t>總人數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畢業原住民</a:t>
                      </a:r>
                      <a:r>
                        <a:rPr lang="zh-TW" sz="1800" kern="100" dirty="0">
                          <a:effectLst/>
                          <a:latin typeface="微軟正黑體" panose="020B0604030504040204" pitchFamily="34" charset="-120"/>
                          <a:ea typeface="微軟正黑體" panose="020B0604030504040204" pitchFamily="34" charset="-120"/>
                        </a:rPr>
                        <a:t>學生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畢業僑生</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marL="0" algn="ctr" defTabSz="914400" rtl="0" eaLnBrk="1" latinLnBrk="0" hangingPunct="1">
                        <a:spcAft>
                          <a:spcPts val="0"/>
                        </a:spcAft>
                      </a:pPr>
                      <a:r>
                        <a:rPr lang="zh-TW" altLang="en-US" sz="1800" b="1" kern="100" dirty="0" smtClean="0">
                          <a:solidFill>
                            <a:srgbClr val="C00000"/>
                          </a:solidFill>
                          <a:effectLst/>
                          <a:latin typeface="微軟正黑體" panose="020B0604030504040204" pitchFamily="34" charset="-120"/>
                          <a:ea typeface="微軟正黑體" panose="020B0604030504040204" pitchFamily="34" charset="-120"/>
                          <a:cs typeface="+mn-cs"/>
                        </a:rPr>
                        <a:t>畢業港澳學生</a:t>
                      </a:r>
                      <a:endParaRPr lang="zh-TW" altLang="en-US" sz="1800" b="1" kern="100" dirty="0">
                        <a:solidFill>
                          <a:srgbClr val="C00000"/>
                        </a:solidFill>
                        <a:effectLst/>
                        <a:latin typeface="微軟正黑體" panose="020B0604030504040204" pitchFamily="34" charset="-120"/>
                        <a:ea typeface="微軟正黑體" panose="020B0604030504040204" pitchFamily="34" charset="-120"/>
                        <a:cs typeface="+mn-cs"/>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dirty="0"/>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取得輔系</a:t>
                      </a:r>
                      <a:r>
                        <a:rPr lang="zh-TW" sz="1800" b="0" kern="100" dirty="0" smtClean="0">
                          <a:solidFill>
                            <a:schemeClr val="tx1"/>
                          </a:solidFill>
                          <a:effectLst/>
                          <a:latin typeface="微軟正黑體" panose="020B0604030504040204" pitchFamily="34" charset="-120"/>
                          <a:ea typeface="微軟正黑體" panose="020B0604030504040204" pitchFamily="34" charset="-120"/>
                        </a:rPr>
                        <a:t>資格</a:t>
                      </a:r>
                      <a:endParaRPr lang="en-US" altLang="zh-TW" sz="1800" b="0" kern="10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zh-TW" sz="1800" b="0" kern="100" dirty="0" smtClean="0">
                          <a:solidFill>
                            <a:schemeClr val="tx1"/>
                          </a:solidFill>
                          <a:effectLst/>
                          <a:latin typeface="微軟正黑體" panose="020B0604030504040204" pitchFamily="34" charset="-120"/>
                          <a:ea typeface="微軟正黑體" panose="020B0604030504040204" pitchFamily="34" charset="-120"/>
                        </a:rPr>
                        <a:t>畢業</a:t>
                      </a:r>
                      <a:r>
                        <a:rPr lang="zh-TW" sz="1800" b="0" kern="100" dirty="0">
                          <a:solidFill>
                            <a:schemeClr val="tx1"/>
                          </a:solidFill>
                          <a:effectLst/>
                          <a:latin typeface="微軟正黑體" panose="020B0604030504040204" pitchFamily="34" charset="-120"/>
                          <a:ea typeface="微軟正黑體" panose="020B0604030504040204" pitchFamily="34" charset="-120"/>
                        </a:rPr>
                        <a:t>學生</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取得雙主修</a:t>
                      </a:r>
                      <a:r>
                        <a:rPr lang="zh-TW" sz="1800" kern="100" dirty="0" smtClean="0">
                          <a:effectLst/>
                          <a:latin typeface="微軟正黑體" panose="020B0604030504040204" pitchFamily="34" charset="-120"/>
                          <a:ea typeface="微軟正黑體" panose="020B0604030504040204" pitchFamily="34" charset="-120"/>
                        </a:rPr>
                        <a:t>資格</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畢業</a:t>
                      </a:r>
                      <a:r>
                        <a:rPr lang="zh-TW" sz="1800" kern="100" dirty="0">
                          <a:effectLst/>
                          <a:latin typeface="微軟正黑體" panose="020B0604030504040204" pitchFamily="34" charset="-120"/>
                          <a:ea typeface="微軟正黑體" panose="020B0604030504040204" pitchFamily="34" charset="-120"/>
                        </a:rPr>
                        <a:t>學生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extLst>
                  <a:ext uri="{0D108BD9-81ED-4DB2-BD59-A6C34878D82A}">
                    <a16:rowId xmlns:a16="http://schemas.microsoft.com/office/drawing/2014/main" val="3859564512"/>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女</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tcPr>
                </a:tc>
                <a:tc>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男</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FFFF00"/>
                    </a:solidFill>
                  </a:tcPr>
                </a:tc>
                <a:tc>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女</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rgbClr val="FFFF00"/>
                    </a:solidFill>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1845231"/>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1" kern="100" dirty="0">
                          <a:solidFill>
                            <a:srgbClr val="C00000"/>
                          </a:solidFill>
                          <a:effectLst/>
                          <a:latin typeface="微軟正黑體" panose="020B0604030504040204" pitchFamily="34" charset="-120"/>
                          <a:ea typeface="微軟正黑體" panose="020B0604030504040204" pitchFamily="34" charset="-120"/>
                        </a:rPr>
                        <a:t> </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b="0" kern="100">
                          <a:solidFill>
                            <a:schemeClr val="tx1"/>
                          </a:solidFill>
                          <a:effectLst/>
                          <a:latin typeface="微軟正黑體" panose="020B0604030504040204" pitchFamily="34" charset="-120"/>
                          <a:ea typeface="微軟正黑體" panose="020B0604030504040204" pitchFamily="34" charset="-120"/>
                        </a:rPr>
                        <a:t> </a:t>
                      </a:r>
                      <a:endParaRPr lang="zh-TW" sz="1800" b="0" kern="10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800" b="0" kern="100" dirty="0">
                          <a:solidFill>
                            <a:schemeClr val="tx1"/>
                          </a:solidFill>
                          <a:effectLst/>
                          <a:latin typeface="微軟正黑體" panose="020B0604030504040204" pitchFamily="34" charset="-120"/>
                          <a:ea typeface="微軟正黑體" panose="020B0604030504040204" pitchFamily="34" charset="-120"/>
                        </a:rPr>
                        <a:t> </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0033731"/>
                  </a:ext>
                </a:extLst>
              </a:tr>
            </a:tbl>
          </a:graphicData>
        </a:graphic>
      </p:graphicFrame>
    </p:spTree>
    <p:extLst>
      <p:ext uri="{BB962C8B-B14F-4D97-AF65-F5344CB8AC3E}">
        <p14:creationId xmlns:p14="http://schemas.microsoft.com/office/powerpoint/2010/main" val="3620802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4308872"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itchFamily="34" charset="-120"/>
                <a:ea typeface="微軟正黑體" pitchFamily="34" charset="-120"/>
              </a:rPr>
              <a:t>提供各校填報資料壓縮檔：</a:t>
            </a:r>
            <a:endParaRPr lang="en-US" altLang="zh-TW" sz="2800" b="1" dirty="0" smtClean="0">
              <a:latin typeface="微軟正黑體" pitchFamily="34" charset="-120"/>
              <a:ea typeface="微軟正黑體" pitchFamily="34" charset="-120"/>
            </a:endParaRPr>
          </a:p>
          <a:p>
            <a:pPr eaLnBrk="1" latinLnBrk="1" hangingPunct="1">
              <a:lnSpc>
                <a:spcPct val="120000"/>
              </a:lnSpc>
            </a:pPr>
            <a:r>
              <a:rPr lang="en-US" altLang="zh-TW" sz="2800" b="1" dirty="0" smtClean="0">
                <a:solidFill>
                  <a:srgbClr val="FF0000"/>
                </a:solidFill>
                <a:latin typeface="微軟正黑體" pitchFamily="34" charset="-120"/>
                <a:ea typeface="微軟正黑體" pitchFamily="34" charset="-120"/>
              </a:rPr>
              <a:t>05/07</a:t>
            </a:r>
            <a:endParaRPr lang="en-US" altLang="zh-TW" sz="2800" b="1" dirty="0">
              <a:solidFill>
                <a:schemeClr val="bg2">
                  <a:lumMod val="10000"/>
                </a:schemeClr>
              </a:solidFill>
              <a:latin typeface="微軟正黑體" pitchFamily="34" charset="-120"/>
              <a:ea typeface="微軟正黑體" pitchFamily="34" charset="-120"/>
            </a:endParaRPr>
          </a:p>
          <a:p>
            <a:pPr algn="ctr" eaLnBrk="1" latinLnBrk="1" hangingPunct="1">
              <a:lnSpc>
                <a:spcPct val="120000"/>
              </a:lnSpc>
            </a:pPr>
            <a:endParaRPr lang="en-US" altLang="ko-KR" sz="26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66067" y="1714875"/>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2326122901"/>
              </p:ext>
            </p:extLst>
          </p:nvPr>
        </p:nvGraphicFramePr>
        <p:xfrm>
          <a:off x="3726074" y="2764997"/>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7</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5</a:t>
            </a:fld>
            <a:endParaRPr lang="zh-TW" altLang="en-US" dirty="0"/>
          </a:p>
        </p:txBody>
      </p:sp>
    </p:spTree>
    <p:extLst>
      <p:ext uri="{BB962C8B-B14F-4D97-AF65-F5344CB8AC3E}">
        <p14:creationId xmlns:p14="http://schemas.microsoft.com/office/powerpoint/2010/main" val="11210584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a:solidFill>
                  <a:schemeClr val="accent6">
                    <a:lumMod val="50000"/>
                  </a:schemeClr>
                </a:solidFill>
              </a:rPr>
              <a:t>4-1 </a:t>
            </a:r>
            <a:r>
              <a:rPr lang="zh-TW" altLang="zh-TW" sz="4400" dirty="0">
                <a:solidFill>
                  <a:schemeClr val="accent6">
                    <a:lumMod val="50000"/>
                  </a:schemeClr>
                </a:solidFill>
              </a:rPr>
              <a:t>畢業人數資料表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1" name="矩形 10"/>
          <p:cNvSpPr/>
          <p:nvPr/>
        </p:nvSpPr>
        <p:spPr>
          <a:xfrm>
            <a:off x="287248" y="4034577"/>
            <a:ext cx="11599952" cy="2031325"/>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dirty="0">
                <a:solidFill>
                  <a:srgbClr val="FF0000"/>
                </a:solidFill>
                <a:latin typeface="微軟正黑體" panose="020B0604030504040204" pitchFamily="34" charset="-120"/>
                <a:ea typeface="微軟正黑體" panose="020B0604030504040204" pitchFamily="34" charset="-120"/>
              </a:rPr>
              <a:t>取得輔系資格畢業學生</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請填報前一學年度之取得</a:t>
            </a:r>
            <a:r>
              <a:rPr lang="zh-TW" altLang="zh-TW" sz="2400" b="1" dirty="0">
                <a:solidFill>
                  <a:srgbClr val="FF0000"/>
                </a:solidFill>
                <a:latin typeface="微軟正黑體" panose="020B0604030504040204" pitchFamily="34" charset="-120"/>
                <a:ea typeface="微軟正黑體" panose="020B0604030504040204" pitchFamily="34" charset="-120"/>
              </a:rPr>
              <a:t>輔系資格畢業學生總人數</a:t>
            </a:r>
            <a:r>
              <a:rPr lang="zh-TW" altLang="zh-TW" sz="2400" dirty="0">
                <a:latin typeface="微軟正黑體" panose="020B0604030504040204" pitchFamily="34" charset="-120"/>
                <a:ea typeface="微軟正黑體" panose="020B0604030504040204" pitchFamily="34" charset="-120"/>
              </a:rPr>
              <a:t>。</a:t>
            </a: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學生除本科系以外，加修的次要專長科系。例如</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主修心理系，副修外語系。</a:t>
            </a:r>
          </a:p>
          <a:p>
            <a:pPr>
              <a:defRPr/>
            </a:pP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50</a:t>
            </a:fld>
            <a:endParaRPr lang="zh-TW" altLang="en-US" dirty="0"/>
          </a:p>
        </p:txBody>
      </p:sp>
      <p:graphicFrame>
        <p:nvGraphicFramePr>
          <p:cNvPr id="10" name="表格 9"/>
          <p:cNvGraphicFramePr>
            <a:graphicFrameLocks noGrp="1"/>
          </p:cNvGraphicFramePr>
          <p:nvPr>
            <p:extLst>
              <p:ext uri="{D42A27DB-BD31-4B8C-83A1-F6EECF244321}">
                <p14:modId xmlns:p14="http://schemas.microsoft.com/office/powerpoint/2010/main" val="2800453350"/>
              </p:ext>
            </p:extLst>
          </p:nvPr>
        </p:nvGraphicFramePr>
        <p:xfrm>
          <a:off x="287247" y="1140988"/>
          <a:ext cx="11599951" cy="2773812"/>
        </p:xfrm>
        <a:graphic>
          <a:graphicData uri="http://schemas.openxmlformats.org/drawingml/2006/table">
            <a:tbl>
              <a:tblPr>
                <a:tableStyleId>{5940675A-B579-460E-94D1-54222C63F5DA}</a:tableStyleId>
              </a:tblPr>
              <a:tblGrid>
                <a:gridCol w="602752">
                  <a:extLst>
                    <a:ext uri="{9D8B030D-6E8A-4147-A177-3AD203B41FA5}">
                      <a16:colId xmlns:a16="http://schemas.microsoft.com/office/drawing/2014/main" val="1334994243"/>
                    </a:ext>
                  </a:extLst>
                </a:gridCol>
                <a:gridCol w="603846">
                  <a:extLst>
                    <a:ext uri="{9D8B030D-6E8A-4147-A177-3AD203B41FA5}">
                      <a16:colId xmlns:a16="http://schemas.microsoft.com/office/drawing/2014/main" val="363836684"/>
                    </a:ext>
                  </a:extLst>
                </a:gridCol>
                <a:gridCol w="645415">
                  <a:extLst>
                    <a:ext uri="{9D8B030D-6E8A-4147-A177-3AD203B41FA5}">
                      <a16:colId xmlns:a16="http://schemas.microsoft.com/office/drawing/2014/main" val="3595756132"/>
                    </a:ext>
                  </a:extLst>
                </a:gridCol>
                <a:gridCol w="475110">
                  <a:extLst>
                    <a:ext uri="{9D8B030D-6E8A-4147-A177-3AD203B41FA5}">
                      <a16:colId xmlns:a16="http://schemas.microsoft.com/office/drawing/2014/main" val="487411450"/>
                    </a:ext>
                  </a:extLst>
                </a:gridCol>
                <a:gridCol w="517196">
                  <a:extLst>
                    <a:ext uri="{9D8B030D-6E8A-4147-A177-3AD203B41FA5}">
                      <a16:colId xmlns:a16="http://schemas.microsoft.com/office/drawing/2014/main" val="3823976975"/>
                    </a:ext>
                  </a:extLst>
                </a:gridCol>
                <a:gridCol w="832968">
                  <a:extLst>
                    <a:ext uri="{9D8B030D-6E8A-4147-A177-3AD203B41FA5}">
                      <a16:colId xmlns:a16="http://schemas.microsoft.com/office/drawing/2014/main" val="705495611"/>
                    </a:ext>
                  </a:extLst>
                </a:gridCol>
                <a:gridCol w="804572">
                  <a:extLst>
                    <a:ext uri="{9D8B030D-6E8A-4147-A177-3AD203B41FA5}">
                      <a16:colId xmlns:a16="http://schemas.microsoft.com/office/drawing/2014/main" val="3225277610"/>
                    </a:ext>
                  </a:extLst>
                </a:gridCol>
                <a:gridCol w="681520">
                  <a:extLst>
                    <a:ext uri="{9D8B030D-6E8A-4147-A177-3AD203B41FA5}">
                      <a16:colId xmlns:a16="http://schemas.microsoft.com/office/drawing/2014/main" val="4048916373"/>
                    </a:ext>
                  </a:extLst>
                </a:gridCol>
                <a:gridCol w="776175">
                  <a:extLst>
                    <a:ext uri="{9D8B030D-6E8A-4147-A177-3AD203B41FA5}">
                      <a16:colId xmlns:a16="http://schemas.microsoft.com/office/drawing/2014/main" val="4286174674"/>
                    </a:ext>
                  </a:extLst>
                </a:gridCol>
                <a:gridCol w="1145331">
                  <a:extLst>
                    <a:ext uri="{9D8B030D-6E8A-4147-A177-3AD203B41FA5}">
                      <a16:colId xmlns:a16="http://schemas.microsoft.com/office/drawing/2014/main" val="1433484908"/>
                    </a:ext>
                  </a:extLst>
                </a:gridCol>
                <a:gridCol w="1239987">
                  <a:extLst>
                    <a:ext uri="{9D8B030D-6E8A-4147-A177-3AD203B41FA5}">
                      <a16:colId xmlns:a16="http://schemas.microsoft.com/office/drawing/2014/main" val="1593531467"/>
                    </a:ext>
                  </a:extLst>
                </a:gridCol>
                <a:gridCol w="842434">
                  <a:extLst>
                    <a:ext uri="{9D8B030D-6E8A-4147-A177-3AD203B41FA5}">
                      <a16:colId xmlns:a16="http://schemas.microsoft.com/office/drawing/2014/main" val="2621956201"/>
                    </a:ext>
                  </a:extLst>
                </a:gridCol>
                <a:gridCol w="747778">
                  <a:extLst>
                    <a:ext uri="{9D8B030D-6E8A-4147-A177-3AD203B41FA5}">
                      <a16:colId xmlns:a16="http://schemas.microsoft.com/office/drawing/2014/main" val="1895006442"/>
                    </a:ext>
                  </a:extLst>
                </a:gridCol>
                <a:gridCol w="880296">
                  <a:extLst>
                    <a:ext uri="{9D8B030D-6E8A-4147-A177-3AD203B41FA5}">
                      <a16:colId xmlns:a16="http://schemas.microsoft.com/office/drawing/2014/main" val="1628898506"/>
                    </a:ext>
                  </a:extLst>
                </a:gridCol>
                <a:gridCol w="804571">
                  <a:extLst>
                    <a:ext uri="{9D8B030D-6E8A-4147-A177-3AD203B41FA5}">
                      <a16:colId xmlns:a16="http://schemas.microsoft.com/office/drawing/2014/main" val="1581397267"/>
                    </a:ext>
                  </a:extLst>
                </a:gridCol>
              </a:tblGrid>
              <a:tr h="1664288">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畢業生</a:t>
                      </a:r>
                    </a:p>
                    <a:p>
                      <a:pPr algn="ctr">
                        <a:spcAft>
                          <a:spcPts val="0"/>
                        </a:spcAft>
                      </a:pPr>
                      <a:r>
                        <a:rPr lang="zh-TW" sz="1800" kern="100" dirty="0">
                          <a:effectLst/>
                          <a:latin typeface="微軟正黑體" panose="020B0604030504040204" pitchFamily="34" charset="-120"/>
                          <a:ea typeface="微軟正黑體" panose="020B0604030504040204" pitchFamily="34" charset="-120"/>
                        </a:rPr>
                        <a:t>總人數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畢業原住民</a:t>
                      </a:r>
                      <a:r>
                        <a:rPr lang="zh-TW" sz="1800" kern="100" dirty="0">
                          <a:effectLst/>
                          <a:latin typeface="微軟正黑體" panose="020B0604030504040204" pitchFamily="34" charset="-120"/>
                          <a:ea typeface="微軟正黑體" panose="020B0604030504040204" pitchFamily="34" charset="-120"/>
                        </a:rPr>
                        <a:t>學生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畢業僑生</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marL="0" algn="ctr" defTabSz="914400" rtl="0" eaLnBrk="1" latinLnBrk="0" hangingPunct="1">
                        <a:spcAft>
                          <a:spcPts val="0"/>
                        </a:spcAft>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畢業港澳學生</a:t>
                      </a:r>
                      <a:endParaRPr lang="zh-TW" altLang="en-US"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dirty="0"/>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取得輔系</a:t>
                      </a:r>
                      <a:r>
                        <a:rPr lang="zh-TW" sz="1800" b="1" kern="100" dirty="0" smtClean="0">
                          <a:solidFill>
                            <a:srgbClr val="C00000"/>
                          </a:solidFill>
                          <a:effectLst/>
                          <a:latin typeface="微軟正黑體" panose="020B0604030504040204" pitchFamily="34" charset="-120"/>
                          <a:ea typeface="微軟正黑體" panose="020B0604030504040204" pitchFamily="34" charset="-120"/>
                        </a:rPr>
                        <a:t>資格</a:t>
                      </a:r>
                      <a:endParaRPr lang="en-US" altLang="zh-TW" sz="1800" b="1" kern="100" dirty="0" smtClean="0">
                        <a:solidFill>
                          <a:srgbClr val="C0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C00000"/>
                          </a:solidFill>
                          <a:effectLst/>
                          <a:latin typeface="微軟正黑體" panose="020B0604030504040204" pitchFamily="34" charset="-120"/>
                          <a:ea typeface="微軟正黑體" panose="020B0604030504040204" pitchFamily="34" charset="-120"/>
                        </a:rPr>
                        <a:t>畢業</a:t>
                      </a:r>
                      <a:r>
                        <a:rPr lang="zh-TW" sz="1800" b="1" kern="100" dirty="0">
                          <a:solidFill>
                            <a:srgbClr val="C00000"/>
                          </a:solidFill>
                          <a:effectLst/>
                          <a:latin typeface="微軟正黑體" panose="020B0604030504040204" pitchFamily="34" charset="-120"/>
                          <a:ea typeface="微軟正黑體" panose="020B0604030504040204" pitchFamily="34" charset="-120"/>
                        </a:rPr>
                        <a:t>學生</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取得雙主修</a:t>
                      </a:r>
                      <a:r>
                        <a:rPr lang="zh-TW" sz="1800" kern="100" dirty="0" smtClean="0">
                          <a:effectLst/>
                          <a:latin typeface="微軟正黑體" panose="020B0604030504040204" pitchFamily="34" charset="-120"/>
                          <a:ea typeface="微軟正黑體" panose="020B0604030504040204" pitchFamily="34" charset="-120"/>
                        </a:rPr>
                        <a:t>資格</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畢業</a:t>
                      </a:r>
                      <a:r>
                        <a:rPr lang="zh-TW" sz="1800" kern="100" dirty="0">
                          <a:effectLst/>
                          <a:latin typeface="微軟正黑體" panose="020B0604030504040204" pitchFamily="34" charset="-120"/>
                          <a:ea typeface="微軟正黑體" panose="020B0604030504040204" pitchFamily="34" charset="-120"/>
                        </a:rPr>
                        <a:t>學生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extLst>
                  <a:ext uri="{0D108BD9-81ED-4DB2-BD59-A6C34878D82A}">
                    <a16:rowId xmlns:a16="http://schemas.microsoft.com/office/drawing/2014/main" val="3859564512"/>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女</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tc>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男</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女</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71845231"/>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1" kern="100">
                          <a:solidFill>
                            <a:srgbClr val="C00000"/>
                          </a:solidFill>
                          <a:effectLst/>
                          <a:latin typeface="微軟正黑體" panose="020B0604030504040204" pitchFamily="34" charset="-120"/>
                          <a:ea typeface="微軟正黑體" panose="020B0604030504040204" pitchFamily="34" charset="-120"/>
                        </a:rPr>
                        <a:t> </a:t>
                      </a:r>
                      <a:endParaRPr lang="zh-TW" sz="1800" b="1" kern="10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b="1" kern="100" dirty="0">
                          <a:solidFill>
                            <a:srgbClr val="C00000"/>
                          </a:solidFill>
                          <a:effectLst/>
                          <a:latin typeface="微軟正黑體" panose="020B0604030504040204" pitchFamily="34" charset="-120"/>
                          <a:ea typeface="微軟正黑體" panose="020B0604030504040204" pitchFamily="34" charset="-120"/>
                        </a:rPr>
                        <a:t> </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0033731"/>
                  </a:ext>
                </a:extLst>
              </a:tr>
            </a:tbl>
          </a:graphicData>
        </a:graphic>
      </p:graphicFrame>
    </p:spTree>
    <p:extLst>
      <p:ext uri="{BB962C8B-B14F-4D97-AF65-F5344CB8AC3E}">
        <p14:creationId xmlns:p14="http://schemas.microsoft.com/office/powerpoint/2010/main" val="387304994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a:solidFill>
                  <a:schemeClr val="accent6">
                    <a:lumMod val="50000"/>
                  </a:schemeClr>
                </a:solidFill>
              </a:rPr>
              <a:t>4-1 </a:t>
            </a:r>
            <a:r>
              <a:rPr lang="zh-TW" altLang="zh-TW" sz="4400" dirty="0">
                <a:solidFill>
                  <a:schemeClr val="accent6">
                    <a:lumMod val="50000"/>
                  </a:schemeClr>
                </a:solidFill>
              </a:rPr>
              <a:t>畢業人數資料表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8" name="矩形 7"/>
          <p:cNvSpPr/>
          <p:nvPr/>
        </p:nvSpPr>
        <p:spPr>
          <a:xfrm>
            <a:off x="287248" y="4034577"/>
            <a:ext cx="11599952" cy="2492990"/>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取</a:t>
            </a:r>
            <a:r>
              <a:rPr lang="zh-TW" altLang="en-US" sz="2400" b="1" dirty="0" smtClean="0">
                <a:solidFill>
                  <a:srgbClr val="FF0000"/>
                </a:solidFill>
                <a:latin typeface="微軟正黑體" panose="020B0604030504040204" pitchFamily="34" charset="-120"/>
                <a:ea typeface="微軟正黑體" panose="020B0604030504040204" pitchFamily="34" charset="-120"/>
              </a:rPr>
              <a:t>得雙主修</a:t>
            </a:r>
            <a:r>
              <a:rPr lang="zh-TW" altLang="zh-TW" sz="2400" b="1" dirty="0" smtClean="0">
                <a:solidFill>
                  <a:srgbClr val="FF0000"/>
                </a:solidFill>
                <a:latin typeface="微軟正黑體" panose="020B0604030504040204" pitchFamily="34" charset="-120"/>
                <a:ea typeface="微軟正黑體" panose="020B0604030504040204" pitchFamily="34" charset="-120"/>
              </a:rPr>
              <a:t>資格</a:t>
            </a:r>
            <a:r>
              <a:rPr lang="zh-TW" altLang="zh-TW" sz="2400" b="1" dirty="0">
                <a:solidFill>
                  <a:srgbClr val="FF0000"/>
                </a:solidFill>
                <a:latin typeface="微軟正黑體" panose="020B0604030504040204" pitchFamily="34" charset="-120"/>
                <a:ea typeface="微軟正黑體" panose="020B0604030504040204" pitchFamily="34" charset="-120"/>
              </a:rPr>
              <a:t>畢業學生</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請填報前一學年度之</a:t>
            </a:r>
            <a:r>
              <a:rPr lang="zh-TW" altLang="zh-TW" sz="2400" dirty="0" smtClean="0">
                <a:latin typeface="微軟正黑體" panose="020B0604030504040204" pitchFamily="34" charset="-120"/>
                <a:ea typeface="微軟正黑體" panose="020B0604030504040204" pitchFamily="34" charset="-120"/>
              </a:rPr>
              <a:t>取得</a:t>
            </a:r>
            <a:r>
              <a:rPr lang="zh-TW" altLang="en-US" sz="2400" b="1" dirty="0" smtClean="0">
                <a:solidFill>
                  <a:srgbClr val="FF0000"/>
                </a:solidFill>
                <a:latin typeface="微軟正黑體" panose="020B0604030504040204" pitchFamily="34" charset="-120"/>
                <a:ea typeface="微軟正黑體" panose="020B0604030504040204" pitchFamily="34" charset="-120"/>
              </a:rPr>
              <a:t>雙主修</a:t>
            </a:r>
            <a:r>
              <a:rPr lang="zh-TW" altLang="zh-TW" sz="2400" b="1" dirty="0" smtClean="0">
                <a:solidFill>
                  <a:srgbClr val="FF0000"/>
                </a:solidFill>
                <a:latin typeface="微軟正黑體" panose="020B0604030504040204" pitchFamily="34" charset="-120"/>
                <a:ea typeface="微軟正黑體" panose="020B0604030504040204" pitchFamily="34" charset="-120"/>
              </a:rPr>
              <a:t>資格</a:t>
            </a:r>
            <a:r>
              <a:rPr lang="zh-TW" altLang="zh-TW" sz="2400" b="1" dirty="0">
                <a:solidFill>
                  <a:srgbClr val="FF0000"/>
                </a:solidFill>
                <a:latin typeface="微軟正黑體" panose="020B0604030504040204" pitchFamily="34" charset="-120"/>
                <a:ea typeface="微軟正黑體" panose="020B0604030504040204" pitchFamily="34" charset="-120"/>
              </a:rPr>
              <a:t>畢業學生總人數</a:t>
            </a:r>
            <a:r>
              <a:rPr lang="zh-TW" altLang="zh-TW" sz="2400" dirty="0">
                <a:latin typeface="微軟正黑體" panose="020B0604030504040204" pitchFamily="34" charset="-120"/>
                <a:ea typeface="微軟正黑體" panose="020B0604030504040204" pitchFamily="34" charset="-120"/>
              </a:rPr>
              <a:t>。</a:t>
            </a: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學生除原科系以外，再加修另一個科系作為第二主專長，畢業時具有雙學位</a:t>
            </a:r>
            <a:r>
              <a:rPr lang="zh-TW" altLang="zh-TW"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例如</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主修心理系，雙主修外語系。</a:t>
            </a:r>
            <a:r>
              <a:rPr lang="en-US" altLang="zh-TW" sz="2400" dirty="0">
                <a:latin typeface="微軟正黑體" panose="020B0604030504040204" pitchFamily="34" charset="-120"/>
                <a:ea typeface="微軟正黑體" panose="020B0604030504040204" pitchFamily="34" charset="-120"/>
              </a:rPr>
              <a:t>     </a:t>
            </a:r>
            <a:endParaRPr lang="en-US" altLang="zh-TW" sz="2400" dirty="0" smtClean="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月因應「大專院校校務資訊公開平台」</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51</a:t>
            </a:fld>
            <a:endParaRPr lang="zh-TW" altLang="en-US" dirty="0"/>
          </a:p>
        </p:txBody>
      </p:sp>
      <p:graphicFrame>
        <p:nvGraphicFramePr>
          <p:cNvPr id="11" name="表格 10"/>
          <p:cNvGraphicFramePr>
            <a:graphicFrameLocks noGrp="1"/>
          </p:cNvGraphicFramePr>
          <p:nvPr>
            <p:extLst>
              <p:ext uri="{D42A27DB-BD31-4B8C-83A1-F6EECF244321}">
                <p14:modId xmlns:p14="http://schemas.microsoft.com/office/powerpoint/2010/main" val="117995798"/>
              </p:ext>
            </p:extLst>
          </p:nvPr>
        </p:nvGraphicFramePr>
        <p:xfrm>
          <a:off x="287247" y="1140988"/>
          <a:ext cx="11599951" cy="2773812"/>
        </p:xfrm>
        <a:graphic>
          <a:graphicData uri="http://schemas.openxmlformats.org/drawingml/2006/table">
            <a:tbl>
              <a:tblPr>
                <a:tableStyleId>{5940675A-B579-460E-94D1-54222C63F5DA}</a:tableStyleId>
              </a:tblPr>
              <a:tblGrid>
                <a:gridCol w="602752">
                  <a:extLst>
                    <a:ext uri="{9D8B030D-6E8A-4147-A177-3AD203B41FA5}">
                      <a16:colId xmlns:a16="http://schemas.microsoft.com/office/drawing/2014/main" val="1334994243"/>
                    </a:ext>
                  </a:extLst>
                </a:gridCol>
                <a:gridCol w="603846">
                  <a:extLst>
                    <a:ext uri="{9D8B030D-6E8A-4147-A177-3AD203B41FA5}">
                      <a16:colId xmlns:a16="http://schemas.microsoft.com/office/drawing/2014/main" val="363836684"/>
                    </a:ext>
                  </a:extLst>
                </a:gridCol>
                <a:gridCol w="645415">
                  <a:extLst>
                    <a:ext uri="{9D8B030D-6E8A-4147-A177-3AD203B41FA5}">
                      <a16:colId xmlns:a16="http://schemas.microsoft.com/office/drawing/2014/main" val="3595756132"/>
                    </a:ext>
                  </a:extLst>
                </a:gridCol>
                <a:gridCol w="475110">
                  <a:extLst>
                    <a:ext uri="{9D8B030D-6E8A-4147-A177-3AD203B41FA5}">
                      <a16:colId xmlns:a16="http://schemas.microsoft.com/office/drawing/2014/main" val="487411450"/>
                    </a:ext>
                  </a:extLst>
                </a:gridCol>
                <a:gridCol w="517196">
                  <a:extLst>
                    <a:ext uri="{9D8B030D-6E8A-4147-A177-3AD203B41FA5}">
                      <a16:colId xmlns:a16="http://schemas.microsoft.com/office/drawing/2014/main" val="3823976975"/>
                    </a:ext>
                  </a:extLst>
                </a:gridCol>
                <a:gridCol w="832968">
                  <a:extLst>
                    <a:ext uri="{9D8B030D-6E8A-4147-A177-3AD203B41FA5}">
                      <a16:colId xmlns:a16="http://schemas.microsoft.com/office/drawing/2014/main" val="705495611"/>
                    </a:ext>
                  </a:extLst>
                </a:gridCol>
                <a:gridCol w="804572">
                  <a:extLst>
                    <a:ext uri="{9D8B030D-6E8A-4147-A177-3AD203B41FA5}">
                      <a16:colId xmlns:a16="http://schemas.microsoft.com/office/drawing/2014/main" val="3225277610"/>
                    </a:ext>
                  </a:extLst>
                </a:gridCol>
                <a:gridCol w="681520">
                  <a:extLst>
                    <a:ext uri="{9D8B030D-6E8A-4147-A177-3AD203B41FA5}">
                      <a16:colId xmlns:a16="http://schemas.microsoft.com/office/drawing/2014/main" val="4048916373"/>
                    </a:ext>
                  </a:extLst>
                </a:gridCol>
                <a:gridCol w="776175">
                  <a:extLst>
                    <a:ext uri="{9D8B030D-6E8A-4147-A177-3AD203B41FA5}">
                      <a16:colId xmlns:a16="http://schemas.microsoft.com/office/drawing/2014/main" val="4286174674"/>
                    </a:ext>
                  </a:extLst>
                </a:gridCol>
                <a:gridCol w="1145331">
                  <a:extLst>
                    <a:ext uri="{9D8B030D-6E8A-4147-A177-3AD203B41FA5}">
                      <a16:colId xmlns:a16="http://schemas.microsoft.com/office/drawing/2014/main" val="1433484908"/>
                    </a:ext>
                  </a:extLst>
                </a:gridCol>
                <a:gridCol w="1239987">
                  <a:extLst>
                    <a:ext uri="{9D8B030D-6E8A-4147-A177-3AD203B41FA5}">
                      <a16:colId xmlns:a16="http://schemas.microsoft.com/office/drawing/2014/main" val="1593531467"/>
                    </a:ext>
                  </a:extLst>
                </a:gridCol>
                <a:gridCol w="842434">
                  <a:extLst>
                    <a:ext uri="{9D8B030D-6E8A-4147-A177-3AD203B41FA5}">
                      <a16:colId xmlns:a16="http://schemas.microsoft.com/office/drawing/2014/main" val="2621956201"/>
                    </a:ext>
                  </a:extLst>
                </a:gridCol>
                <a:gridCol w="747778">
                  <a:extLst>
                    <a:ext uri="{9D8B030D-6E8A-4147-A177-3AD203B41FA5}">
                      <a16:colId xmlns:a16="http://schemas.microsoft.com/office/drawing/2014/main" val="1895006442"/>
                    </a:ext>
                  </a:extLst>
                </a:gridCol>
                <a:gridCol w="880296">
                  <a:extLst>
                    <a:ext uri="{9D8B030D-6E8A-4147-A177-3AD203B41FA5}">
                      <a16:colId xmlns:a16="http://schemas.microsoft.com/office/drawing/2014/main" val="1628898506"/>
                    </a:ext>
                  </a:extLst>
                </a:gridCol>
                <a:gridCol w="804571">
                  <a:extLst>
                    <a:ext uri="{9D8B030D-6E8A-4147-A177-3AD203B41FA5}">
                      <a16:colId xmlns:a16="http://schemas.microsoft.com/office/drawing/2014/main" val="1581397267"/>
                    </a:ext>
                  </a:extLst>
                </a:gridCol>
              </a:tblGrid>
              <a:tr h="1664288">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系所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畢業生</a:t>
                      </a:r>
                    </a:p>
                    <a:p>
                      <a:pPr algn="ctr">
                        <a:spcAft>
                          <a:spcPts val="0"/>
                        </a:spcAft>
                      </a:pPr>
                      <a:r>
                        <a:rPr lang="zh-TW" sz="1800" kern="100" dirty="0">
                          <a:effectLst/>
                          <a:latin typeface="微軟正黑體" panose="020B0604030504040204" pitchFamily="34" charset="-120"/>
                          <a:ea typeface="微軟正黑體" panose="020B0604030504040204" pitchFamily="34" charset="-120"/>
                        </a:rPr>
                        <a:t>總人數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畢業原住民</a:t>
                      </a:r>
                      <a:r>
                        <a:rPr lang="zh-TW" sz="1800" kern="100" dirty="0">
                          <a:effectLst/>
                          <a:latin typeface="微軟正黑體" panose="020B0604030504040204" pitchFamily="34" charset="-120"/>
                          <a:ea typeface="微軟正黑體" panose="020B0604030504040204" pitchFamily="34" charset="-120"/>
                        </a:rPr>
                        <a:t>學生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畢業僑生</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marL="0" algn="ctr" defTabSz="914400" rtl="0" eaLnBrk="1" latinLnBrk="0" hangingPunct="1">
                        <a:spcAft>
                          <a:spcPts val="0"/>
                        </a:spcAft>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畢業港澳學生</a:t>
                      </a:r>
                      <a:endParaRPr lang="zh-TW" altLang="en-US"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dirty="0"/>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gridSpan="2">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取得輔系</a:t>
                      </a:r>
                      <a:r>
                        <a:rPr lang="zh-TW" sz="1800" b="0" kern="100" dirty="0" smtClean="0">
                          <a:solidFill>
                            <a:schemeClr val="tx1"/>
                          </a:solidFill>
                          <a:effectLst/>
                          <a:latin typeface="微軟正黑體" panose="020B0604030504040204" pitchFamily="34" charset="-120"/>
                          <a:ea typeface="微軟正黑體" panose="020B0604030504040204" pitchFamily="34" charset="-120"/>
                        </a:rPr>
                        <a:t>資格</a:t>
                      </a:r>
                      <a:endParaRPr lang="en-US" altLang="zh-TW" sz="1800" b="0" kern="10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zh-TW" sz="1800" b="0" kern="100" dirty="0" smtClean="0">
                          <a:solidFill>
                            <a:schemeClr val="tx1"/>
                          </a:solidFill>
                          <a:effectLst/>
                          <a:latin typeface="微軟正黑體" panose="020B0604030504040204" pitchFamily="34" charset="-120"/>
                          <a:ea typeface="微軟正黑體" panose="020B0604030504040204" pitchFamily="34" charset="-120"/>
                        </a:rPr>
                        <a:t>畢業</a:t>
                      </a:r>
                      <a:r>
                        <a:rPr lang="zh-TW" sz="1800" b="0" kern="100" dirty="0">
                          <a:solidFill>
                            <a:schemeClr val="tx1"/>
                          </a:solidFill>
                          <a:effectLst/>
                          <a:latin typeface="微軟正黑體" panose="020B0604030504040204" pitchFamily="34" charset="-120"/>
                          <a:ea typeface="微軟正黑體" panose="020B0604030504040204" pitchFamily="34" charset="-120"/>
                        </a:rPr>
                        <a:t>學生</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取得雙主修</a:t>
                      </a:r>
                      <a:r>
                        <a:rPr lang="zh-TW" sz="1800" b="1" kern="100" dirty="0" smtClean="0">
                          <a:solidFill>
                            <a:srgbClr val="C00000"/>
                          </a:solidFill>
                          <a:effectLst/>
                          <a:latin typeface="微軟正黑體" panose="020B0604030504040204" pitchFamily="34" charset="-120"/>
                          <a:ea typeface="微軟正黑體" panose="020B0604030504040204" pitchFamily="34" charset="-120"/>
                        </a:rPr>
                        <a:t>資格</a:t>
                      </a:r>
                      <a:endParaRPr lang="en-US" altLang="zh-TW" sz="1800" b="1" kern="100" dirty="0" smtClean="0">
                        <a:solidFill>
                          <a:srgbClr val="C0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C00000"/>
                          </a:solidFill>
                          <a:effectLst/>
                          <a:latin typeface="微軟正黑體" panose="020B0604030504040204" pitchFamily="34" charset="-120"/>
                          <a:ea typeface="微軟正黑體" panose="020B0604030504040204" pitchFamily="34" charset="-120"/>
                        </a:rPr>
                        <a:t>畢業</a:t>
                      </a:r>
                      <a:r>
                        <a:rPr lang="zh-TW" sz="1800" b="1" kern="100" dirty="0">
                          <a:solidFill>
                            <a:srgbClr val="C00000"/>
                          </a:solidFill>
                          <a:effectLst/>
                          <a:latin typeface="微軟正黑體" panose="020B0604030504040204" pitchFamily="34" charset="-120"/>
                          <a:ea typeface="微軟正黑體" panose="020B0604030504040204" pitchFamily="34" charset="-120"/>
                        </a:rPr>
                        <a:t>學生</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extLst>
                  <a:ext uri="{0D108BD9-81ED-4DB2-BD59-A6C34878D82A}">
                    <a16:rowId xmlns:a16="http://schemas.microsoft.com/office/drawing/2014/main" val="3859564512"/>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女</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10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1" kern="100">
                          <a:solidFill>
                            <a:srgbClr val="C00000"/>
                          </a:solidFill>
                          <a:effectLst/>
                          <a:latin typeface="微軟正黑體" panose="020B0604030504040204" pitchFamily="34" charset="-120"/>
                          <a:ea typeface="微軟正黑體" panose="020B0604030504040204" pitchFamily="34" charset="-120"/>
                        </a:rPr>
                        <a:t>男</a:t>
                      </a:r>
                      <a:endParaRPr lang="zh-TW" sz="1800" b="1" kern="10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solidFill>
                      <a:srgbClr val="FFFF00"/>
                    </a:solidFill>
                  </a:tcPr>
                </a:tc>
                <a:tc>
                  <a:txBody>
                    <a:bodyPr/>
                    <a:lstStyle/>
                    <a:p>
                      <a:pPr algn="ctr">
                        <a:spcAft>
                          <a:spcPts val="0"/>
                        </a:spcAft>
                      </a:pPr>
                      <a:r>
                        <a:rPr lang="zh-TW" sz="1800" b="1" kern="100" dirty="0">
                          <a:solidFill>
                            <a:srgbClr val="C00000"/>
                          </a:solidFill>
                          <a:effectLst/>
                          <a:latin typeface="微軟正黑體" panose="020B0604030504040204" pitchFamily="34" charset="-120"/>
                          <a:ea typeface="微軟正黑體" panose="020B0604030504040204" pitchFamily="34" charset="-120"/>
                        </a:rPr>
                        <a:t>女</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solidFill>
                      <a:srgbClr val="FFFF00"/>
                    </a:solidFill>
                  </a:tcPr>
                </a:tc>
                <a:extLst>
                  <a:ext uri="{0D108BD9-81ED-4DB2-BD59-A6C34878D82A}">
                    <a16:rowId xmlns:a16="http://schemas.microsoft.com/office/drawing/2014/main" val="3871845231"/>
                  </a:ext>
                </a:extLst>
              </a:tr>
              <a:tr h="55476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0" kern="100">
                          <a:solidFill>
                            <a:schemeClr val="tx1"/>
                          </a:solidFill>
                          <a:effectLst/>
                          <a:latin typeface="微軟正黑體" panose="020B0604030504040204" pitchFamily="34" charset="-120"/>
                          <a:ea typeface="微軟正黑體" panose="020B0604030504040204" pitchFamily="34" charset="-120"/>
                        </a:rPr>
                        <a:t> </a:t>
                      </a:r>
                      <a:endParaRPr lang="zh-TW" sz="1800" b="0" kern="10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800" b="0" kern="100" dirty="0">
                          <a:solidFill>
                            <a:schemeClr val="tx1"/>
                          </a:solidFill>
                          <a:effectLst/>
                          <a:latin typeface="微軟正黑體" panose="020B0604030504040204" pitchFamily="34" charset="-120"/>
                          <a:ea typeface="微軟正黑體" panose="020B0604030504040204" pitchFamily="34" charset="-120"/>
                        </a:rPr>
                        <a:t> </a:t>
                      </a:r>
                      <a:endParaRPr lang="zh-TW" sz="18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en-US" sz="1800" b="1" kern="100">
                          <a:solidFill>
                            <a:srgbClr val="C00000"/>
                          </a:solidFill>
                          <a:effectLst/>
                          <a:latin typeface="微軟正黑體" panose="020B0604030504040204" pitchFamily="34" charset="-120"/>
                          <a:ea typeface="微軟正黑體" panose="020B0604030504040204" pitchFamily="34" charset="-120"/>
                        </a:rPr>
                        <a:t> </a:t>
                      </a:r>
                      <a:endParaRPr lang="zh-TW" sz="1800" b="1" kern="10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b="1" kern="100" dirty="0">
                          <a:solidFill>
                            <a:srgbClr val="C00000"/>
                          </a:solidFill>
                          <a:effectLst/>
                          <a:latin typeface="微軟正黑體" panose="020B0604030504040204" pitchFamily="34" charset="-120"/>
                          <a:ea typeface="微軟正黑體" panose="020B0604030504040204" pitchFamily="34" charset="-120"/>
                        </a:rPr>
                        <a:t> </a:t>
                      </a:r>
                      <a:endParaRPr lang="zh-TW" sz="1800" b="1" kern="100" dirty="0">
                        <a:solidFill>
                          <a:srgbClr val="C0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090033731"/>
                  </a:ext>
                </a:extLst>
              </a:tr>
            </a:tbl>
          </a:graphicData>
        </a:graphic>
      </p:graphicFrame>
    </p:spTree>
    <p:extLst>
      <p:ext uri="{BB962C8B-B14F-4D97-AF65-F5344CB8AC3E}">
        <p14:creationId xmlns:p14="http://schemas.microsoft.com/office/powerpoint/2010/main" val="324637425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92875"/>
            <a:ext cx="2743200" cy="365125"/>
          </a:xfrm>
        </p:spPr>
        <p:txBody>
          <a:bodyPr/>
          <a:lstStyle/>
          <a:p>
            <a:fld id="{BA36ACD9-F410-4E0C-AA39-2C3CA9F8E6F8}" type="slidenum">
              <a:rPr lang="zh-TW" altLang="en-US" smtClean="0"/>
              <a:t>52</a:t>
            </a:fld>
            <a:endParaRPr lang="zh-TW" altLang="en-US" dirty="0"/>
          </a:p>
        </p:txBody>
      </p:sp>
      <p:graphicFrame>
        <p:nvGraphicFramePr>
          <p:cNvPr id="7" name="表格 6"/>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cxnSp>
        <p:nvCxnSpPr>
          <p:cNvPr id="8" name="直線接點 7"/>
          <p:cNvCxnSpPr/>
          <p:nvPr/>
        </p:nvCxnSpPr>
        <p:spPr>
          <a:xfrm>
            <a:off x="4421729" y="156164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9" name="直線接點 8"/>
          <p:cNvCxnSpPr/>
          <p:nvPr/>
        </p:nvCxnSpPr>
        <p:spPr>
          <a:xfrm>
            <a:off x="5045572" y="156164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0" name="直線接點 9"/>
          <p:cNvCxnSpPr/>
          <p:nvPr/>
        </p:nvCxnSpPr>
        <p:spPr>
          <a:xfrm>
            <a:off x="5601049" y="1559811"/>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1" name="直線接點 10"/>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9571301" y="3469176"/>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10169042" y="348192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10762881" y="3473771"/>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9571301" y="457168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10169042" y="458442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10762881" y="4576277"/>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245007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92875"/>
            <a:ext cx="2743200" cy="365125"/>
          </a:xfrm>
        </p:spPr>
        <p:txBody>
          <a:bodyPr/>
          <a:lstStyle/>
          <a:p>
            <a:fld id="{BA36ACD9-F410-4E0C-AA39-2C3CA9F8E6F8}" type="slidenum">
              <a:rPr lang="zh-TW" altLang="en-US" smtClean="0"/>
              <a:t>53</a:t>
            </a:fld>
            <a:endParaRPr lang="zh-TW" altLang="en-US" dirty="0"/>
          </a:p>
        </p:txBody>
      </p:sp>
      <p:graphicFrame>
        <p:nvGraphicFramePr>
          <p:cNvPr id="7" name="表格 6"/>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紙</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本</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圖</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書</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收</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藏</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冊</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數</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一、中文紙本圖書</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計</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哲</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二、外文紙本圖書</a:t>
                      </a:r>
                      <a:r>
                        <a:rPr lang="en-US" sz="1600" b="1" kern="10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9" name="矩形 8"/>
          <p:cNvSpPr/>
          <p:nvPr/>
        </p:nvSpPr>
        <p:spPr>
          <a:xfrm>
            <a:off x="214391" y="4445000"/>
            <a:ext cx="11758533" cy="2047875"/>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8" name="矩形 7"/>
          <p:cNvSpPr/>
          <p:nvPr/>
        </p:nvSpPr>
        <p:spPr>
          <a:xfrm>
            <a:off x="214391" y="4441823"/>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紙本圖書收藏冊數、中文紙本圖書、外紙本圖書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b="1" dirty="0">
                <a:solidFill>
                  <a:srgbClr val="FF0000"/>
                </a:solidFill>
                <a:latin typeface="微軟正黑體" panose="020B0604030504040204" pitchFamily="34" charset="-120"/>
                <a:ea typeface="微軟正黑體" panose="020B0604030504040204" pitchFamily="34" charset="-120"/>
              </a:rPr>
              <a:t>紙本</a:t>
            </a:r>
            <a:r>
              <a:rPr lang="zh-TW" altLang="zh-TW" sz="2400" dirty="0">
                <a:latin typeface="微軟正黑體" panose="020B0604030504040204" pitchFamily="34" charset="-120"/>
                <a:ea typeface="微軟正黑體" panose="020B0604030504040204" pitchFamily="34" charset="-120"/>
              </a:rPr>
              <a:t>圖書收藏冊數區分</a:t>
            </a:r>
            <a:r>
              <a:rPr lang="zh-TW" altLang="zh-TW" sz="2400" b="1" dirty="0">
                <a:solidFill>
                  <a:srgbClr val="FF0000"/>
                </a:solidFill>
                <a:latin typeface="微軟正黑體" panose="020B0604030504040204" pitchFamily="34" charset="-120"/>
                <a:ea typeface="微軟正黑體" panose="020B0604030504040204" pitchFamily="34" charset="-120"/>
              </a:rPr>
              <a:t>中文紙本圖書</a:t>
            </a:r>
            <a:r>
              <a:rPr lang="zh-TW" altLang="zh-TW" sz="2400" dirty="0">
                <a:latin typeface="微軟正黑體" panose="020B0604030504040204" pitchFamily="34" charset="-120"/>
                <a:ea typeface="微軟正黑體" panose="020B0604030504040204" pitchFamily="34" charset="-120"/>
              </a:rPr>
              <a:t>與</a:t>
            </a:r>
            <a:r>
              <a:rPr lang="zh-TW" altLang="zh-TW" sz="2400" b="1" dirty="0">
                <a:solidFill>
                  <a:srgbClr val="FF0000"/>
                </a:solidFill>
                <a:latin typeface="微軟正黑體" panose="020B0604030504040204" pitchFamily="34" charset="-120"/>
                <a:ea typeface="微軟正黑體" panose="020B0604030504040204" pitchFamily="34" charset="-120"/>
              </a:rPr>
              <a:t>外文紙本圖書</a:t>
            </a:r>
            <a:r>
              <a:rPr lang="zh-TW" altLang="zh-TW"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p>
          <a:p>
            <a:pPr lvl="0"/>
            <a:r>
              <a:rPr lang="en-US" altLang="zh-TW" sz="2400" dirty="0" smtClean="0">
                <a:latin typeface="微軟正黑體" panose="020B0604030504040204" pitchFamily="34" charset="-120"/>
                <a:ea typeface="微軟正黑體" panose="020B0604030504040204" pitchFamily="34" charset="-120"/>
              </a:rPr>
              <a:t>    </a:t>
            </a: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10" name="直線接點 9"/>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1" name="直線接點 10"/>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9571301" y="347933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169042" y="349207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10762881" y="3483927"/>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4379786" y="156256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4977527" y="1575315"/>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5571366"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768425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79106"/>
            <a:ext cx="2743200" cy="365125"/>
          </a:xfrm>
        </p:spPr>
        <p:txBody>
          <a:bodyPr/>
          <a:lstStyle/>
          <a:p>
            <a:fld id="{BA36ACD9-F410-4E0C-AA39-2C3CA9F8E6F8}" type="slidenum">
              <a:rPr lang="zh-TW" altLang="en-US" smtClean="0"/>
              <a:t>54</a:t>
            </a:fld>
            <a:endParaRPr lang="zh-TW" altLang="en-US" dirty="0"/>
          </a:p>
        </p:txBody>
      </p:sp>
      <p:graphicFrame>
        <p:nvGraphicFramePr>
          <p:cNvPr id="11" name="表格 10"/>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哲</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期刊合訂本</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未以紙本圖書編目</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冊</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2" name="矩形 11"/>
          <p:cNvSpPr/>
          <p:nvPr/>
        </p:nvSpPr>
        <p:spPr>
          <a:xfrm>
            <a:off x="214391" y="4597817"/>
            <a:ext cx="11758533" cy="1895058"/>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14391" y="4483517"/>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期刊合訂本（未以紙本圖書編目）</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請填寫未以圖書編目</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未列入</a:t>
            </a:r>
            <a:r>
              <a:rPr lang="zh-TW" altLang="zh-TW" sz="2400" b="1" dirty="0">
                <a:solidFill>
                  <a:srgbClr val="FF0000"/>
                </a:solidFill>
                <a:latin typeface="微軟正黑體" panose="020B0604030504040204" pitchFamily="34" charset="-120"/>
                <a:ea typeface="微軟正黑體" panose="020B0604030504040204" pitchFamily="34" charset="-120"/>
              </a:rPr>
              <a:t>紙本</a:t>
            </a:r>
            <a:r>
              <a:rPr lang="zh-TW" altLang="zh-TW" sz="2400" dirty="0">
                <a:latin typeface="微軟正黑體" panose="020B0604030504040204" pitchFamily="34" charset="-120"/>
                <a:ea typeface="微軟正黑體" panose="020B0604030504040204" pitchFamily="34" charset="-120"/>
              </a:rPr>
              <a:t>圖書</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之「期刊合訂本」。</a:t>
            </a: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期刊合訂本若已納入</a:t>
            </a:r>
            <a:r>
              <a:rPr lang="zh-TW" altLang="zh-TW" sz="2400" b="1" dirty="0">
                <a:solidFill>
                  <a:srgbClr val="FF0000"/>
                </a:solidFill>
                <a:latin typeface="微軟正黑體" panose="020B0604030504040204" pitchFamily="34" charset="-120"/>
                <a:ea typeface="微軟正黑體" panose="020B0604030504040204" pitchFamily="34" charset="-120"/>
              </a:rPr>
              <a:t>紙本</a:t>
            </a:r>
            <a:r>
              <a:rPr lang="zh-TW" altLang="zh-TW" sz="2400" dirty="0">
                <a:latin typeface="微軟正黑體" panose="020B0604030504040204" pitchFamily="34" charset="-120"/>
                <a:ea typeface="微軟正黑體" panose="020B0604030504040204" pitchFamily="34" charset="-120"/>
              </a:rPr>
              <a:t>圖書編目者，則請列入「圖書」，請勿計入本欄位。</a:t>
            </a: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9" name="直線接點 8"/>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9571301" y="3520995"/>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10169042" y="353374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10762881" y="352559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9571301" y="4529845"/>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10169042" y="454259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10762881" y="453444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1" name="直線接點 20"/>
          <p:cNvCxnSpPr/>
          <p:nvPr/>
        </p:nvCxnSpPr>
        <p:spPr>
          <a:xfrm>
            <a:off x="4379786" y="156256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2" name="直線接點 21"/>
          <p:cNvCxnSpPr/>
          <p:nvPr/>
        </p:nvCxnSpPr>
        <p:spPr>
          <a:xfrm>
            <a:off x="4977527" y="1575315"/>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3" name="直線接點 22"/>
          <p:cNvCxnSpPr/>
          <p:nvPr/>
        </p:nvCxnSpPr>
        <p:spPr>
          <a:xfrm>
            <a:off x="5571366"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4" name="直線接點 23"/>
          <p:cNvCxnSpPr/>
          <p:nvPr/>
        </p:nvCxnSpPr>
        <p:spPr>
          <a:xfrm>
            <a:off x="4413970" y="156808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5" name="直線接點 24"/>
          <p:cNvCxnSpPr/>
          <p:nvPr/>
        </p:nvCxnSpPr>
        <p:spPr>
          <a:xfrm>
            <a:off x="5011711" y="158082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8707483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96052"/>
            <a:ext cx="2743200" cy="365125"/>
          </a:xfrm>
        </p:spPr>
        <p:txBody>
          <a:bodyPr/>
          <a:lstStyle/>
          <a:p>
            <a:fld id="{BA36ACD9-F410-4E0C-AA39-2C3CA9F8E6F8}" type="slidenum">
              <a:rPr lang="zh-TW" altLang="en-US" smtClean="0"/>
              <a:t>55</a:t>
            </a:fld>
            <a:endParaRPr lang="zh-TW" altLang="en-US" dirty="0"/>
          </a:p>
        </p:txBody>
      </p:sp>
      <p:graphicFrame>
        <p:nvGraphicFramePr>
          <p:cNvPr id="11" name="表格 10"/>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哲</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2.</a:t>
                      </a:r>
                      <a:r>
                        <a:rPr lang="zh-TW" sz="1600" b="1" kern="100" dirty="0">
                          <a:solidFill>
                            <a:srgbClr val="FF0000"/>
                          </a:solidFill>
                          <a:effectLst/>
                          <a:latin typeface="微軟正黑體" panose="020B0604030504040204" pitchFamily="34" charset="-120"/>
                          <a:ea typeface="微軟正黑體" panose="020B0604030504040204" pitchFamily="34" charset="-120"/>
                        </a:rPr>
                        <a:t>上學年借閱人次</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僅含紙本圖書及非書資料</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2" name="矩形 11"/>
          <p:cNvSpPr/>
          <p:nvPr/>
        </p:nvSpPr>
        <p:spPr>
          <a:xfrm>
            <a:off x="214390" y="2481573"/>
            <a:ext cx="11758533" cy="2798028"/>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14389" y="2468156"/>
            <a:ext cx="11599952" cy="2492990"/>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上學年借閱人次</a:t>
            </a:r>
            <a:r>
              <a:rPr lang="en-US" altLang="zh-TW" sz="2400" b="1" kern="100" dirty="0">
                <a:solidFill>
                  <a:srgbClr val="FF0000"/>
                </a:solidFill>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僅含紙本圖書及非書資料</a:t>
            </a:r>
            <a:r>
              <a:rPr lang="en-US" altLang="zh-TW" sz="2400" b="1" kern="100" dirty="0" smtClean="0">
                <a:solidFill>
                  <a:srgbClr val="FF0000"/>
                </a:solidFill>
                <a:latin typeface="微軟正黑體" panose="020B0604030504040204" pitchFamily="34" charset="-120"/>
                <a:ea typeface="微軟正黑體" panose="020B0604030504040204" pitchFamily="34" charset="-120"/>
              </a:rPr>
              <a:t>)</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係指上學年度學校圖書館紙本圖書及非書資料之借閱人次，</a:t>
            </a:r>
            <a:r>
              <a:rPr lang="zh-TW" altLang="zh-TW" sz="2400" b="1" dirty="0">
                <a:solidFill>
                  <a:srgbClr val="FF0000"/>
                </a:solidFill>
                <a:latin typeface="微軟正黑體" panose="020B0604030504040204" pitchFamily="34" charset="-120"/>
                <a:ea typeface="微軟正黑體" panose="020B0604030504040204" pitchFamily="34" charset="-120"/>
              </a:rPr>
              <a:t>請勿計入電子書借閱人次</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smtClean="0">
                <a:latin typeface="微軟正黑體" panose="020B0604030504040204" pitchFamily="34" charset="-120"/>
                <a:ea typeface="微軟正黑體" panose="020B0604030504040204" pitchFamily="34" charset="-120"/>
              </a:rPr>
              <a:t>含</a:t>
            </a:r>
            <a:r>
              <a:rPr lang="zh-TW" altLang="zh-TW" sz="2400" dirty="0">
                <a:latin typeface="微軟正黑體" panose="020B0604030504040204" pitchFamily="34" charset="-120"/>
                <a:ea typeface="微軟正黑體" panose="020B0604030504040204" pitchFamily="34" charset="-120"/>
              </a:rPr>
              <a:t>外借及館內借閱有辦理登記紀錄之人次，一人一次借閱數冊，以一人次計算，</a:t>
            </a:r>
            <a:r>
              <a:rPr lang="zh-TW" altLang="zh-TW" sz="2400" b="1" dirty="0">
                <a:solidFill>
                  <a:srgbClr val="FF0000"/>
                </a:solidFill>
                <a:latin typeface="微軟正黑體" panose="020B0604030504040204" pitchFamily="34" charset="-120"/>
                <a:ea typeface="微軟正黑體" panose="020B0604030504040204" pitchFamily="34" charset="-120"/>
              </a:rPr>
              <a:t>包含續借人次</a:t>
            </a:r>
            <a:r>
              <a:rPr lang="zh-TW" altLang="zh-TW" sz="2400" dirty="0">
                <a:solidFill>
                  <a:srgbClr val="FF0000"/>
                </a:solidFill>
                <a:latin typeface="微軟正黑體" panose="020B0604030504040204" pitchFamily="34" charset="-120"/>
                <a:ea typeface="微軟正黑體" panose="020B0604030504040204" pitchFamily="34" charset="-120"/>
              </a:rPr>
              <a:t>。</a:t>
            </a:r>
            <a:r>
              <a:rPr lang="en-US" altLang="zh-TW" sz="2400" dirty="0" smtClean="0">
                <a:solidFill>
                  <a:srgbClr val="FF0000"/>
                </a:solidFill>
                <a:latin typeface="微軟正黑體" panose="020B0604030504040204" pitchFamily="34" charset="-120"/>
                <a:ea typeface="微軟正黑體" panose="020B0604030504040204" pitchFamily="34" charset="-120"/>
              </a:rPr>
              <a:t>    </a:t>
            </a: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9" name="直線接點 8"/>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4379786" y="1554416"/>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4977527"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5571366" y="1559011"/>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443548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92875"/>
            <a:ext cx="2743200" cy="365125"/>
          </a:xfrm>
        </p:spPr>
        <p:txBody>
          <a:bodyPr/>
          <a:lstStyle/>
          <a:p>
            <a:fld id="{BA36ACD9-F410-4E0C-AA39-2C3CA9F8E6F8}" type="slidenum">
              <a:rPr lang="zh-TW" altLang="en-US" smtClean="0"/>
              <a:t>56</a:t>
            </a:fld>
            <a:endParaRPr lang="zh-TW" altLang="en-US" dirty="0"/>
          </a:p>
        </p:txBody>
      </p:sp>
      <p:graphicFrame>
        <p:nvGraphicFramePr>
          <p:cNvPr id="11" name="表格 10"/>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ct val="100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3.</a:t>
                      </a:r>
                      <a:r>
                        <a:rPr lang="zh-TW" sz="1600" b="1" kern="100" dirty="0">
                          <a:solidFill>
                            <a:srgbClr val="FF0000"/>
                          </a:solidFill>
                          <a:effectLst/>
                          <a:latin typeface="微軟正黑體" panose="020B0604030504040204" pitchFamily="34" charset="-120"/>
                          <a:ea typeface="微軟正黑體" panose="020B0604030504040204" pitchFamily="34" charset="-120"/>
                        </a:rPr>
                        <a:t>上學年借閱冊次</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僅含紙本圖書及非書資料</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2" name="矩形 11"/>
          <p:cNvSpPr/>
          <p:nvPr/>
        </p:nvSpPr>
        <p:spPr>
          <a:xfrm>
            <a:off x="214390" y="2481573"/>
            <a:ext cx="11758533" cy="2798028"/>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14389" y="2481573"/>
            <a:ext cx="11599952" cy="2492990"/>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上學年借閱冊次</a:t>
            </a:r>
            <a:r>
              <a:rPr lang="en-US" altLang="zh-TW" sz="2400" b="1" kern="100" dirty="0">
                <a:solidFill>
                  <a:srgbClr val="FF0000"/>
                </a:solidFill>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僅含紙本圖書及非書資料</a:t>
            </a:r>
            <a:r>
              <a:rPr lang="en-US" altLang="zh-TW" sz="2400" b="1" kern="100" dirty="0" smtClean="0">
                <a:solidFill>
                  <a:srgbClr val="FF0000"/>
                </a:solidFill>
                <a:latin typeface="微軟正黑體" panose="020B0604030504040204" pitchFamily="34" charset="-120"/>
                <a:ea typeface="微軟正黑體" panose="020B0604030504040204" pitchFamily="34" charset="-120"/>
              </a:rPr>
              <a:t>)</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係指上學年度學校圖書館紙本圖書及非書資料之借閱冊次，</a:t>
            </a:r>
            <a:r>
              <a:rPr lang="zh-TW" altLang="zh-TW" sz="2400" b="1" dirty="0">
                <a:solidFill>
                  <a:srgbClr val="FF0000"/>
                </a:solidFill>
                <a:latin typeface="微軟正黑體" panose="020B0604030504040204" pitchFamily="34" charset="-120"/>
                <a:ea typeface="微軟正黑體" panose="020B0604030504040204" pitchFamily="34" charset="-120"/>
              </a:rPr>
              <a:t>請勿計入電子書借閱冊次</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smtClean="0">
                <a:latin typeface="微軟正黑體" panose="020B0604030504040204" pitchFamily="34" charset="-120"/>
                <a:ea typeface="微軟正黑體" panose="020B0604030504040204" pitchFamily="34" charset="-120"/>
              </a:rPr>
              <a:t>含</a:t>
            </a:r>
            <a:r>
              <a:rPr lang="zh-TW" altLang="zh-TW" sz="2400" dirty="0">
                <a:latin typeface="微軟正黑體" panose="020B0604030504040204" pitchFamily="34" charset="-120"/>
                <a:ea typeface="微軟正黑體" panose="020B0604030504040204" pitchFamily="34" charset="-120"/>
              </a:rPr>
              <a:t>外借及館內借閱有辦理登記紀錄之冊次，一人一次借閱數冊，以數冊次計算，</a:t>
            </a:r>
            <a:r>
              <a:rPr lang="zh-TW" altLang="zh-TW" sz="2400" b="1" dirty="0">
                <a:solidFill>
                  <a:srgbClr val="FF0000"/>
                </a:solidFill>
                <a:latin typeface="微軟正黑體" panose="020B0604030504040204" pitchFamily="34" charset="-120"/>
                <a:ea typeface="微軟正黑體" panose="020B0604030504040204" pitchFamily="34" charset="-120"/>
              </a:rPr>
              <a:t>包含續借冊次</a:t>
            </a:r>
            <a:r>
              <a:rPr lang="zh-TW" altLang="zh-TW" sz="2400" dirty="0">
                <a:solidFill>
                  <a:srgbClr val="FF0000"/>
                </a:solidFill>
                <a:latin typeface="微軟正黑體" panose="020B0604030504040204" pitchFamily="34" charset="-120"/>
                <a:ea typeface="微軟正黑體" panose="020B0604030504040204" pitchFamily="34" charset="-120"/>
              </a:rPr>
              <a:t>。</a:t>
            </a:r>
            <a:r>
              <a:rPr lang="en-US" altLang="zh-TW" sz="2400" dirty="0" smtClean="0">
                <a:solidFill>
                  <a:srgbClr val="FF0000"/>
                </a:solidFill>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9" name="直線接點 8"/>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4379786"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4977527"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5571366"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504224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新購</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受贈</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減損</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新購</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受贈</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減損</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新</a:t>
                      </a:r>
                      <a:r>
                        <a:rPr lang="zh-TW" sz="1600" b="1" strike="sngStrike" kern="100" dirty="0" smtClean="0">
                          <a:solidFill>
                            <a:srgbClr val="FF0000"/>
                          </a:solidFill>
                          <a:effectLst/>
                          <a:latin typeface="微軟正黑體" panose="020B0604030504040204" pitchFamily="34" charset="-120"/>
                          <a:ea typeface="微軟正黑體" panose="020B0604030504040204" pitchFamily="34" charset="-120"/>
                        </a:rPr>
                        <a:t>購</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受</a:t>
                      </a:r>
                      <a:r>
                        <a:rPr lang="zh-TW" sz="1600" b="1" strike="sngStrike" kern="100" dirty="0" smtClean="0">
                          <a:solidFill>
                            <a:srgbClr val="FF0000"/>
                          </a:solidFill>
                          <a:effectLst/>
                          <a:latin typeface="微軟正黑體" panose="020B0604030504040204" pitchFamily="34" charset="-120"/>
                          <a:ea typeface="微軟正黑體" panose="020B0604030504040204" pitchFamily="34" charset="-120"/>
                        </a:rPr>
                        <a:t>贈</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減</a:t>
                      </a:r>
                      <a:r>
                        <a:rPr lang="zh-TW" sz="1600" b="1" strike="sngStrike" kern="100" dirty="0" smtClean="0">
                          <a:solidFill>
                            <a:srgbClr val="FF0000"/>
                          </a:solidFill>
                          <a:effectLst/>
                          <a:latin typeface="微軟正黑體" panose="020B0604030504040204" pitchFamily="34" charset="-120"/>
                          <a:ea typeface="微軟正黑體" panose="020B0604030504040204" pitchFamily="34" charset="-120"/>
                        </a:rPr>
                        <a:t>損</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新購</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受贈</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lnSpc>
                          <a:spcPts val="2000"/>
                        </a:lnSpc>
                        <a:spcAft>
                          <a:spcPts val="0"/>
                        </a:spcAft>
                      </a:pPr>
                      <a:r>
                        <a:rPr lang="zh-TW" sz="1600" b="1" strike="sngStrike" kern="100" dirty="0">
                          <a:solidFill>
                            <a:srgbClr val="FF0000"/>
                          </a:solidFill>
                          <a:effectLst/>
                          <a:latin typeface="微軟正黑體" panose="020B0604030504040204" pitchFamily="34" charset="-120"/>
                          <a:ea typeface="微軟正黑體" panose="020B0604030504040204" pitchFamily="34" charset="-120"/>
                        </a:rPr>
                        <a:t>減損</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1" name="矩形 10"/>
          <p:cNvSpPr/>
          <p:nvPr/>
        </p:nvSpPr>
        <p:spPr>
          <a:xfrm>
            <a:off x="214391" y="4907687"/>
            <a:ext cx="11758532" cy="1585188"/>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8" name="矩形 7"/>
          <p:cNvSpPr/>
          <p:nvPr/>
        </p:nvSpPr>
        <p:spPr>
          <a:xfrm>
            <a:off x="74977" y="4802773"/>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刪除欄位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新購、受贈、減損</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b="1" strike="sngStrike" dirty="0">
                <a:solidFill>
                  <a:srgbClr val="FF0000"/>
                </a:solidFill>
                <a:latin typeface="微軟正黑體" panose="020B0604030504040204" pitchFamily="34" charset="-120"/>
                <a:ea typeface="微軟正黑體" panose="020B0604030504040204" pitchFamily="34" charset="-120"/>
              </a:rPr>
              <a:t>『新購』、『受贈』、『減損』等填寫統計變化值，請以去年</a:t>
            </a:r>
            <a:r>
              <a:rPr lang="en-US" altLang="zh-TW" sz="2400" b="1" strike="sngStrike" dirty="0">
                <a:solidFill>
                  <a:srgbClr val="FF0000"/>
                </a:solidFill>
                <a:latin typeface="微軟正黑體" panose="020B0604030504040204" pitchFamily="34" charset="-120"/>
                <a:ea typeface="微軟正黑體" panose="020B0604030504040204" pitchFamily="34" charset="-120"/>
              </a:rPr>
              <a:t>10</a:t>
            </a:r>
            <a:r>
              <a:rPr lang="zh-TW" altLang="zh-TW" sz="2400" b="1" strike="sngStrike" dirty="0">
                <a:solidFill>
                  <a:srgbClr val="FF0000"/>
                </a:solidFill>
                <a:latin typeface="微軟正黑體" panose="020B0604030504040204" pitchFamily="34" charset="-120"/>
                <a:ea typeface="微軟正黑體" panose="020B0604030504040204" pitchFamily="34" charset="-120"/>
              </a:rPr>
              <a:t>月</a:t>
            </a:r>
            <a:r>
              <a:rPr lang="en-US" altLang="zh-TW" sz="2400" b="1" strike="sngStrike" dirty="0">
                <a:solidFill>
                  <a:srgbClr val="FF0000"/>
                </a:solidFill>
                <a:latin typeface="微軟正黑體" panose="020B0604030504040204" pitchFamily="34" charset="-120"/>
                <a:ea typeface="微軟正黑體" panose="020B0604030504040204" pitchFamily="34" charset="-120"/>
              </a:rPr>
              <a:t>16</a:t>
            </a:r>
            <a:r>
              <a:rPr lang="zh-TW" altLang="zh-TW" sz="2400" b="1" strike="sngStrike" dirty="0">
                <a:solidFill>
                  <a:srgbClr val="FF0000"/>
                </a:solidFill>
                <a:latin typeface="微軟正黑體" panose="020B0604030504040204" pitchFamily="34" charset="-120"/>
                <a:ea typeface="微軟正黑體" panose="020B0604030504040204" pitchFamily="34" charset="-120"/>
              </a:rPr>
              <a:t>日至今年</a:t>
            </a:r>
            <a:r>
              <a:rPr lang="en-US" altLang="zh-TW" sz="2400" b="1" strike="sngStrike" dirty="0">
                <a:solidFill>
                  <a:srgbClr val="FF0000"/>
                </a:solidFill>
                <a:latin typeface="微軟正黑體" panose="020B0604030504040204" pitchFamily="34" charset="-120"/>
                <a:ea typeface="微軟正黑體" panose="020B0604030504040204" pitchFamily="34" charset="-120"/>
              </a:rPr>
              <a:t>10</a:t>
            </a:r>
            <a:r>
              <a:rPr lang="zh-TW" altLang="zh-TW" sz="2400" b="1" strike="sngStrike" dirty="0">
                <a:solidFill>
                  <a:srgbClr val="FF0000"/>
                </a:solidFill>
                <a:latin typeface="微軟正黑體" panose="020B0604030504040204" pitchFamily="34" charset="-120"/>
                <a:ea typeface="微軟正黑體" panose="020B0604030504040204" pitchFamily="34" charset="-120"/>
              </a:rPr>
              <a:t>月</a:t>
            </a:r>
            <a:r>
              <a:rPr lang="en-US" altLang="zh-TW" sz="2400" b="1" strike="sngStrike" dirty="0">
                <a:solidFill>
                  <a:srgbClr val="FF0000"/>
                </a:solidFill>
                <a:latin typeface="微軟正黑體" panose="020B0604030504040204" pitchFamily="34" charset="-120"/>
                <a:ea typeface="微軟正黑體" panose="020B0604030504040204" pitchFamily="34" charset="-120"/>
              </a:rPr>
              <a:t>15</a:t>
            </a:r>
            <a:r>
              <a:rPr lang="zh-TW" altLang="zh-TW" sz="2400" b="1" strike="sngStrike" dirty="0">
                <a:solidFill>
                  <a:srgbClr val="FF0000"/>
                </a:solidFill>
                <a:latin typeface="微軟正黑體" panose="020B0604030504040204" pitchFamily="34" charset="-120"/>
                <a:ea typeface="微軟正黑體" panose="020B0604030504040204" pitchFamily="34" charset="-120"/>
              </a:rPr>
              <a:t>日為基準日；</a:t>
            </a:r>
            <a:r>
              <a:rPr lang="zh-TW" altLang="zh-TW" sz="2400" dirty="0">
                <a:latin typeface="微軟正黑體" panose="020B0604030504040204" pitchFamily="34" charset="-120"/>
                <a:ea typeface="微軟正黑體" panose="020B0604030504040204" pitchFamily="34" charset="-120"/>
              </a:rPr>
              <a:t>『總冊數』以今年</a:t>
            </a:r>
            <a:r>
              <a:rPr lang="en-US" altLang="zh-TW" sz="2400" dirty="0">
                <a:latin typeface="微軟正黑體" panose="020B0604030504040204" pitchFamily="34" charset="-120"/>
                <a:ea typeface="微軟正黑體" panose="020B0604030504040204" pitchFamily="34" charset="-120"/>
              </a:rPr>
              <a:t>10/15 </a:t>
            </a:r>
            <a:r>
              <a:rPr lang="zh-TW" altLang="zh-TW" sz="2400" dirty="0">
                <a:latin typeface="微軟正黑體" panose="020B0604030504040204" pitchFamily="34" charset="-120"/>
                <a:ea typeface="微軟正黑體" panose="020B0604030504040204" pitchFamily="34" charset="-120"/>
              </a:rPr>
              <a:t>的資料為基準。</a:t>
            </a:r>
            <a:endParaRPr lang="en-US" altLang="zh-TW" sz="2400" dirty="0" smtClean="0">
              <a:latin typeface="微軟正黑體" panose="020B0604030504040204" pitchFamily="34" charset="-120"/>
              <a:ea typeface="微軟正黑體" panose="020B0604030504040204" pitchFamily="34" charset="-120"/>
            </a:endParaRP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需求刪除</a:t>
            </a:r>
            <a:r>
              <a:rPr lang="zh-TW" altLang="zh-TW" dirty="0" smtClean="0">
                <a:latin typeface="微軟正黑體" panose="020B0604030504040204" pitchFamily="34" charset="-120"/>
                <a:ea typeface="微軟正黑體" panose="020B0604030504040204" pitchFamily="34" charset="-120"/>
              </a:rPr>
              <a:t>欄位</a:t>
            </a:r>
            <a:r>
              <a:rPr lang="zh-TW" altLang="zh-TW" dirty="0">
                <a:latin typeface="微軟正黑體" panose="020B0604030504040204" pitchFamily="34" charset="-120"/>
                <a:ea typeface="微軟正黑體" panose="020B0604030504040204" pitchFamily="34" charset="-120"/>
              </a:rPr>
              <a:t>】</a:t>
            </a:r>
          </a:p>
        </p:txBody>
      </p:sp>
      <p:sp>
        <p:nvSpPr>
          <p:cNvPr id="5" name="投影片編號版面配置區 4"/>
          <p:cNvSpPr>
            <a:spLocks noGrp="1"/>
          </p:cNvSpPr>
          <p:nvPr>
            <p:ph type="sldNum" sz="quarter" idx="4"/>
          </p:nvPr>
        </p:nvSpPr>
        <p:spPr>
          <a:xfrm>
            <a:off x="9229724" y="6492875"/>
            <a:ext cx="2743200" cy="365125"/>
          </a:xfrm>
        </p:spPr>
        <p:txBody>
          <a:bodyPr/>
          <a:lstStyle/>
          <a:p>
            <a:fld id="{BA36ACD9-F410-4E0C-AA39-2C3CA9F8E6F8}" type="slidenum">
              <a:rPr lang="zh-TW" altLang="en-US" smtClean="0"/>
              <a:t>57</a:t>
            </a:fld>
            <a:endParaRPr lang="zh-TW" altLang="en-US" dirty="0"/>
          </a:p>
        </p:txBody>
      </p:sp>
      <p:cxnSp>
        <p:nvCxnSpPr>
          <p:cNvPr id="9" name="直線接點 8"/>
          <p:cNvCxnSpPr/>
          <p:nvPr/>
        </p:nvCxnSpPr>
        <p:spPr>
          <a:xfrm>
            <a:off x="9571301" y="1547983"/>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69042" y="1560730"/>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762881" y="1552578"/>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9571301" y="3487878"/>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10169042" y="3500625"/>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10762881" y="3492473"/>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9571301" y="4545739"/>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10169042" y="4558486"/>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10762881" y="4550334"/>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4384004" y="1530268"/>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1" name="直線接點 20"/>
          <p:cNvCxnSpPr/>
          <p:nvPr/>
        </p:nvCxnSpPr>
        <p:spPr>
          <a:xfrm>
            <a:off x="4981745" y="1543015"/>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2" name="直線接點 21"/>
          <p:cNvCxnSpPr/>
          <p:nvPr/>
        </p:nvCxnSpPr>
        <p:spPr>
          <a:xfrm>
            <a:off x="5575584" y="1534863"/>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線接點 22"/>
          <p:cNvCxnSpPr/>
          <p:nvPr/>
        </p:nvCxnSpPr>
        <p:spPr>
          <a:xfrm>
            <a:off x="292983" y="5593721"/>
            <a:ext cx="11098561" cy="31442"/>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4" name="直線接點 23"/>
          <p:cNvCxnSpPr/>
          <p:nvPr/>
        </p:nvCxnSpPr>
        <p:spPr>
          <a:xfrm flipV="1">
            <a:off x="458585" y="5982056"/>
            <a:ext cx="2549535" cy="29800"/>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直線接點 24"/>
          <p:cNvCxnSpPr/>
          <p:nvPr/>
        </p:nvCxnSpPr>
        <p:spPr>
          <a:xfrm>
            <a:off x="9571301" y="1560730"/>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6" name="直線接點 25"/>
          <p:cNvCxnSpPr/>
          <p:nvPr/>
        </p:nvCxnSpPr>
        <p:spPr>
          <a:xfrm>
            <a:off x="4384004" y="1543015"/>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直線接點 26"/>
          <p:cNvCxnSpPr/>
          <p:nvPr/>
        </p:nvCxnSpPr>
        <p:spPr>
          <a:xfrm>
            <a:off x="4981745" y="1555762"/>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8" name="直線接點 27"/>
          <p:cNvCxnSpPr/>
          <p:nvPr/>
        </p:nvCxnSpPr>
        <p:spPr>
          <a:xfrm>
            <a:off x="5575584" y="1547610"/>
            <a:ext cx="432282" cy="183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24668551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92875"/>
            <a:ext cx="2743200" cy="365125"/>
          </a:xfrm>
        </p:spPr>
        <p:txBody>
          <a:bodyPr/>
          <a:lstStyle/>
          <a:p>
            <a:fld id="{BA36ACD9-F410-4E0C-AA39-2C3CA9F8E6F8}" type="slidenum">
              <a:rPr lang="zh-TW" altLang="en-US" smtClean="0"/>
              <a:t>58</a:t>
            </a:fld>
            <a:endParaRPr lang="zh-TW" altLang="en-US" dirty="0"/>
          </a:p>
        </p:txBody>
      </p:sp>
      <p:graphicFrame>
        <p:nvGraphicFramePr>
          <p:cNvPr id="10" name="表格 9"/>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電 子 資 料 可 使 用 量</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1.</a:t>
                      </a:r>
                      <a:r>
                        <a:rPr lang="zh-TW" sz="1600" b="1" kern="100" dirty="0">
                          <a:solidFill>
                            <a:srgbClr val="FF0000"/>
                          </a:solidFill>
                          <a:effectLst/>
                          <a:latin typeface="微軟正黑體" panose="020B0604030504040204" pitchFamily="34" charset="-120"/>
                          <a:ea typeface="微軟正黑體" panose="020B0604030504040204" pitchFamily="34" charset="-120"/>
                        </a:rPr>
                        <a:t>線上資料庫</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en-US" sz="1600" b="1" kern="100" dirty="0" smtClean="0">
                          <a:solidFill>
                            <a:srgbClr val="FF0000"/>
                          </a:solidFill>
                          <a:effectLst/>
                          <a:latin typeface="微軟正黑體" panose="020B0604030504040204" pitchFamily="34" charset="-120"/>
                          <a:ea typeface="微軟正黑體" panose="020B0604030504040204" pitchFamily="34" charset="-120"/>
                        </a:rPr>
                        <a:t>             </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種</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rgbClr val="FFFF00"/>
                    </a:solidFil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2.</a:t>
                      </a:r>
                      <a:r>
                        <a:rPr lang="zh-TW" sz="1600" b="1" kern="100" dirty="0">
                          <a:solidFill>
                            <a:srgbClr val="FF0000"/>
                          </a:solidFill>
                          <a:effectLst/>
                          <a:latin typeface="微軟正黑體" panose="020B0604030504040204" pitchFamily="34" charset="-120"/>
                          <a:ea typeface="微軟正黑體" panose="020B0604030504040204" pitchFamily="34" charset="-120"/>
                        </a:rPr>
                        <a:t>光碟及其他類型資料庫</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種</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rgbClr val="FFFF00"/>
                    </a:solidFil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3.</a:t>
                      </a:r>
                      <a:r>
                        <a:rPr lang="zh-TW" sz="1600" b="1" kern="100" dirty="0">
                          <a:solidFill>
                            <a:srgbClr val="FF0000"/>
                          </a:solidFill>
                          <a:effectLst/>
                          <a:latin typeface="微軟正黑體" panose="020B0604030504040204" pitchFamily="34" charset="-120"/>
                          <a:ea typeface="微軟正黑體" panose="020B0604030504040204" pitchFamily="34" charset="-120"/>
                        </a:rPr>
                        <a:t>電 子 期 刊</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種</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solidFill>
                      <a:srgbClr val="FFFF00"/>
                    </a:solidFil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4.</a:t>
                      </a:r>
                      <a:r>
                        <a:rPr lang="zh-TW" sz="1600" b="1" kern="100" dirty="0">
                          <a:solidFill>
                            <a:srgbClr val="FF0000"/>
                          </a:solidFill>
                          <a:effectLst/>
                          <a:latin typeface="微軟正黑體" panose="020B0604030504040204" pitchFamily="34" charset="-120"/>
                          <a:ea typeface="微軟正黑體" panose="020B0604030504040204" pitchFamily="34" charset="-120"/>
                        </a:rPr>
                        <a:t>電</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子</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書　</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冊</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2" name="矩形 11"/>
          <p:cNvSpPr/>
          <p:nvPr/>
        </p:nvSpPr>
        <p:spPr>
          <a:xfrm>
            <a:off x="214392" y="4521200"/>
            <a:ext cx="11758532" cy="1971675"/>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1" name="矩形 10"/>
          <p:cNvSpPr/>
          <p:nvPr/>
        </p:nvSpPr>
        <p:spPr>
          <a:xfrm>
            <a:off x="74977" y="4369217"/>
            <a:ext cx="11599952" cy="2123658"/>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電子資料可使用量</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請分別填寫</a:t>
            </a:r>
            <a:r>
              <a:rPr lang="zh-TW" altLang="zh-TW" sz="2400" b="1" dirty="0">
                <a:solidFill>
                  <a:srgbClr val="FF0000"/>
                </a:solidFill>
                <a:latin typeface="微軟正黑體" panose="020B0604030504040204" pitchFamily="34" charset="-120"/>
                <a:ea typeface="微軟正黑體" panose="020B0604030504040204" pitchFamily="34" charset="-120"/>
              </a:rPr>
              <a:t>「線上資料庫」、「光碟及其他類型資料庫」、「電子期刊」、「電子書」</a:t>
            </a:r>
            <a:r>
              <a:rPr lang="zh-TW" altLang="zh-TW" sz="2400" dirty="0">
                <a:latin typeface="微軟正黑體" panose="020B0604030504040204" pitchFamily="34" charset="-120"/>
                <a:ea typeface="微軟正黑體" panose="020B0604030504040204" pitchFamily="34" charset="-120"/>
              </a:rPr>
              <a:t>之可使用量，</a:t>
            </a:r>
            <a:r>
              <a:rPr lang="zh-TW" altLang="zh-TW" sz="2400" b="1" dirty="0">
                <a:solidFill>
                  <a:srgbClr val="FF0000"/>
                </a:solidFill>
                <a:latin typeface="微軟正黑體" panose="020B0604030504040204" pitchFamily="34" charset="-120"/>
                <a:ea typeface="微軟正黑體" panose="020B0604030504040204" pitchFamily="34" charset="-120"/>
              </a:rPr>
              <a:t>包含學校自購、自行建置及可免費使用之種類數量</a:t>
            </a:r>
            <a:r>
              <a:rPr lang="zh-TW" altLang="zh-TW" sz="2400" dirty="0">
                <a:latin typeface="微軟正黑體" panose="020B0604030504040204" pitchFamily="34" charset="-120"/>
                <a:ea typeface="微軟正黑體" panose="020B0604030504040204" pitchFamily="34" charset="-120"/>
              </a:rPr>
              <a:t>。</a:t>
            </a:r>
          </a:p>
          <a:p>
            <a:pPr lvl="0"/>
            <a:r>
              <a:rPr lang="en-US" altLang="zh-TW" sz="2400" dirty="0" smtClean="0">
                <a:latin typeface="微軟正黑體" panose="020B0604030504040204" pitchFamily="34" charset="-120"/>
                <a:ea typeface="微軟正黑體" panose="020B0604030504040204" pitchFamily="34" charset="-120"/>
              </a:rPr>
              <a:t>    </a:t>
            </a:r>
          </a:p>
          <a:p>
            <a:pPr lvl="0"/>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13" name="直線接點 12"/>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9571301" y="3506911"/>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10169042" y="351965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10762881" y="3511506"/>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5571366"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4413970" y="156808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1" name="直線接點 20"/>
          <p:cNvCxnSpPr/>
          <p:nvPr/>
        </p:nvCxnSpPr>
        <p:spPr>
          <a:xfrm>
            <a:off x="5011711" y="158082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823006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229724" y="6461940"/>
            <a:ext cx="2743200" cy="365125"/>
          </a:xfrm>
        </p:spPr>
        <p:txBody>
          <a:bodyPr/>
          <a:lstStyle/>
          <a:p>
            <a:fld id="{BA36ACD9-F410-4E0C-AA39-2C3CA9F8E6F8}" type="slidenum">
              <a:rPr lang="zh-TW" altLang="en-US" smtClean="0"/>
              <a:t>59</a:t>
            </a:fld>
            <a:endParaRPr lang="zh-TW" altLang="en-US" dirty="0"/>
          </a:p>
        </p:txBody>
      </p:sp>
      <p:graphicFrame>
        <p:nvGraphicFramePr>
          <p:cNvPr id="12" name="表格 11"/>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b="1" kern="100" dirty="0">
                          <a:solidFill>
                            <a:srgbClr val="FF0000"/>
                          </a:solidFill>
                          <a:effectLst/>
                          <a:latin typeface="微軟正黑體" panose="020B0604030504040204" pitchFamily="34" charset="-120"/>
                          <a:ea typeface="微軟正黑體" panose="020B0604030504040204" pitchFamily="34" charset="-120"/>
                        </a:rPr>
                        <a:t>4.</a:t>
                      </a:r>
                      <a:r>
                        <a:rPr lang="zh-TW" sz="1600" b="1" kern="100" dirty="0">
                          <a:solidFill>
                            <a:srgbClr val="FF0000"/>
                          </a:solidFill>
                          <a:effectLst/>
                          <a:latin typeface="微軟正黑體" panose="020B0604030504040204" pitchFamily="34" charset="-120"/>
                          <a:ea typeface="微軟正黑體" panose="020B0604030504040204" pitchFamily="34" charset="-120"/>
                        </a:rPr>
                        <a:t>電</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子</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書　</a:t>
                      </a:r>
                      <a:r>
                        <a:rPr lang="en-US" sz="1600" b="1" kern="100" dirty="0">
                          <a:solidFill>
                            <a:srgbClr val="FF0000"/>
                          </a:solidFill>
                          <a:effectLst/>
                          <a:latin typeface="微軟正黑體" panose="020B0604030504040204" pitchFamily="34" charset="-120"/>
                          <a:ea typeface="微軟正黑體" panose="020B0604030504040204" pitchFamily="34" charset="-120"/>
                        </a:rPr>
                        <a:t>         (</a:t>
                      </a:r>
                      <a:r>
                        <a:rPr lang="zh-TW" sz="1600" b="1" kern="100" dirty="0">
                          <a:solidFill>
                            <a:srgbClr val="FF0000"/>
                          </a:solidFill>
                          <a:effectLst/>
                          <a:latin typeface="微軟正黑體" panose="020B0604030504040204" pitchFamily="34" charset="-120"/>
                          <a:ea typeface="微軟正黑體" panose="020B0604030504040204" pitchFamily="34" charset="-120"/>
                        </a:rPr>
                        <a:t>冊</a:t>
                      </a:r>
                      <a:r>
                        <a:rPr lang="en-US" sz="1600" b="1" kern="100" dirty="0">
                          <a:solidFill>
                            <a:srgbClr val="FF0000"/>
                          </a:solidFill>
                          <a:effectLst/>
                          <a:latin typeface="微軟正黑體" panose="020B0604030504040204" pitchFamily="34" charset="-120"/>
                          <a:ea typeface="微軟正黑體" panose="020B0604030504040204" pitchFamily="34" charset="-120"/>
                        </a:rPr>
                        <a:t>)</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kern="100" smtClean="0">
                          <a:effectLst/>
                          <a:latin typeface="微軟正黑體" panose="020B0604030504040204" pitchFamily="34" charset="-120"/>
                          <a:ea typeface="微軟正黑體" panose="020B0604030504040204" pitchFamily="34" charset="-120"/>
                        </a:rPr>
                        <a:t>上 學 年 館 際 合 作</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3" name="矩形 12"/>
          <p:cNvSpPr/>
          <p:nvPr/>
        </p:nvSpPr>
        <p:spPr>
          <a:xfrm>
            <a:off x="214392" y="4521200"/>
            <a:ext cx="11758532" cy="1971675"/>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74977" y="4441649"/>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電子書（冊）</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係指類似紙本書籍形式之</a:t>
            </a:r>
            <a:r>
              <a:rPr lang="zh-TW" altLang="zh-TW" sz="2400" b="1" dirty="0">
                <a:solidFill>
                  <a:srgbClr val="FF0000"/>
                </a:solidFill>
                <a:latin typeface="微軟正黑體" panose="020B0604030504040204" pitchFamily="34" charset="-120"/>
                <a:ea typeface="微軟正黑體" panose="020B0604030504040204" pitchFamily="34" charset="-120"/>
              </a:rPr>
              <a:t>數位化文獻</a:t>
            </a:r>
            <a:r>
              <a:rPr lang="zh-TW" altLang="zh-TW" sz="2400" dirty="0">
                <a:latin typeface="微軟正黑體" panose="020B0604030504040204" pitchFamily="34" charset="-120"/>
                <a:ea typeface="微軟正黑體" panose="020B0604030504040204" pitchFamily="34" charset="-120"/>
              </a:rPr>
              <a:t>，其文本可以搜尋，</a:t>
            </a:r>
            <a:r>
              <a:rPr lang="zh-TW" altLang="zh-TW" sz="2400" b="1" dirty="0">
                <a:solidFill>
                  <a:srgbClr val="FF0000"/>
                </a:solidFill>
                <a:latin typeface="微軟正黑體" panose="020B0604030504040204" pitchFamily="34" charset="-120"/>
                <a:ea typeface="微軟正黑體" panose="020B0604030504040204" pitchFamily="34" charset="-120"/>
              </a:rPr>
              <a:t>包括電子化學位論文</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    </a:t>
            </a:r>
          </a:p>
          <a:p>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9" name="直線接點 8"/>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1" name="直線接點 10"/>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9571301" y="3520995"/>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10169042" y="353374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7" name="直線接點 16"/>
          <p:cNvCxnSpPr/>
          <p:nvPr/>
        </p:nvCxnSpPr>
        <p:spPr>
          <a:xfrm>
            <a:off x="10762881" y="352559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5571366"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4413970" y="156808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5011711" y="158082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82318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6104235"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ct val="120000"/>
              </a:lnSpc>
            </a:pPr>
            <a:r>
              <a:rPr kumimoji="0" lang="zh-TW" altLang="en-US" sz="2800" b="1" kern="100" dirty="0" smtClean="0">
                <a:latin typeface="微軟正黑體" panose="020B0604030504040204" pitchFamily="34" charset="-120"/>
                <a:ea typeface="微軟正黑體" panose="020B0604030504040204" pitchFamily="34" charset="-120"/>
              </a:rPr>
              <a:t>學校函文及寄送當期輸入表冊光碟檔</a:t>
            </a:r>
            <a:r>
              <a:rPr lang="zh-TW" altLang="en-US" sz="2800" b="1" dirty="0" smtClean="0">
                <a:latin typeface="微軟正黑體" pitchFamily="34" charset="-120"/>
                <a:ea typeface="微軟正黑體" pitchFamily="34" charset="-120"/>
              </a:rPr>
              <a:t>：</a:t>
            </a:r>
            <a:endParaRPr lang="en-US" altLang="zh-TW" sz="2800" b="1" dirty="0" smtClean="0">
              <a:latin typeface="微軟正黑體" pitchFamily="34" charset="-120"/>
              <a:ea typeface="微軟正黑體" pitchFamily="34" charset="-120"/>
            </a:endParaRPr>
          </a:p>
          <a:p>
            <a:pPr eaLnBrk="1" latinLnBrk="1" hangingPunct="1">
              <a:lnSpc>
                <a:spcPct val="120000"/>
              </a:lnSpc>
            </a:pPr>
            <a:r>
              <a:rPr lang="en-US" altLang="zh-TW" sz="2800" b="1" dirty="0" smtClean="0">
                <a:solidFill>
                  <a:srgbClr val="FF0000"/>
                </a:solidFill>
                <a:latin typeface="微軟正黑體" pitchFamily="34" charset="-120"/>
                <a:ea typeface="微軟正黑體" pitchFamily="34" charset="-120"/>
              </a:rPr>
              <a:t>05/14</a:t>
            </a:r>
            <a:r>
              <a:rPr lang="zh-TW" altLang="en-US" sz="2800" b="1" dirty="0" smtClean="0">
                <a:latin typeface="微軟正黑體" pitchFamily="34" charset="-120"/>
                <a:ea typeface="微軟正黑體" pitchFamily="34" charset="-120"/>
              </a:rPr>
              <a:t>前（郵戳為憑）</a:t>
            </a:r>
            <a:endParaRPr lang="en-US" altLang="zh-TW" sz="2800" b="1" dirty="0">
              <a:latin typeface="微軟正黑體" pitchFamily="34" charset="-120"/>
              <a:ea typeface="微軟正黑體" pitchFamily="34" charset="-120"/>
            </a:endParaRPr>
          </a:p>
          <a:p>
            <a:pPr algn="ctr" eaLnBrk="1" latinLnBrk="1" hangingPunct="1">
              <a:lnSpc>
                <a:spcPct val="120000"/>
              </a:lnSpc>
            </a:pPr>
            <a:endParaRPr lang="en-US" altLang="ko-KR" sz="26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66067" y="1714875"/>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899085751"/>
              </p:ext>
            </p:extLst>
          </p:nvPr>
        </p:nvGraphicFramePr>
        <p:xfrm>
          <a:off x="3726074" y="2764997"/>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14</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6</a:t>
            </a:fld>
            <a:endParaRPr lang="zh-TW" altLang="en-US" dirty="0"/>
          </a:p>
        </p:txBody>
      </p:sp>
    </p:spTree>
    <p:extLst>
      <p:ext uri="{BB962C8B-B14F-4D97-AF65-F5344CB8AC3E}">
        <p14:creationId xmlns:p14="http://schemas.microsoft.com/office/powerpoint/2010/main" val="10254461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5-1 </a:t>
            </a:r>
            <a:r>
              <a:rPr lang="zh-TW" altLang="zh-TW" sz="4400" dirty="0" smtClean="0">
                <a:solidFill>
                  <a:schemeClr val="accent6">
                    <a:lumMod val="50000"/>
                  </a:schemeClr>
                </a:solidFill>
              </a:rPr>
              <a:t>學校</a:t>
            </a:r>
            <a:r>
              <a:rPr lang="zh-TW" altLang="zh-TW" sz="4400" dirty="0">
                <a:solidFill>
                  <a:schemeClr val="accent6">
                    <a:lumMod val="50000"/>
                  </a:schemeClr>
                </a:solidFill>
              </a:rPr>
              <a:t>各類圖書資料分布資料表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8610600" y="6356350"/>
            <a:ext cx="3362324" cy="466583"/>
          </a:xfrm>
        </p:spPr>
        <p:txBody>
          <a:bodyPr/>
          <a:lstStyle/>
          <a:p>
            <a:fld id="{BA36ACD9-F410-4E0C-AA39-2C3CA9F8E6F8}" type="slidenum">
              <a:rPr lang="zh-TW" altLang="en-US" smtClean="0"/>
              <a:t>60</a:t>
            </a:fld>
            <a:endParaRPr lang="zh-TW" altLang="en-US" dirty="0"/>
          </a:p>
        </p:txBody>
      </p:sp>
      <p:graphicFrame>
        <p:nvGraphicFramePr>
          <p:cNvPr id="11" name="表格 10"/>
          <p:cNvGraphicFramePr>
            <a:graphicFrameLocks noGrp="1"/>
          </p:cNvGraphicFramePr>
          <p:nvPr>
            <p:extLst/>
          </p:nvPr>
        </p:nvGraphicFramePr>
        <p:xfrm>
          <a:off x="214391" y="1056733"/>
          <a:ext cx="11758533" cy="5439319"/>
        </p:xfrm>
        <a:graphic>
          <a:graphicData uri="http://schemas.openxmlformats.org/drawingml/2006/table">
            <a:tbl>
              <a:tblPr>
                <a:tableStyleId>{5940675A-B579-460E-94D1-54222C63F5DA}</a:tableStyleId>
              </a:tblPr>
              <a:tblGrid>
                <a:gridCol w="4110105">
                  <a:extLst>
                    <a:ext uri="{9D8B030D-6E8A-4147-A177-3AD203B41FA5}">
                      <a16:colId xmlns:a16="http://schemas.microsoft.com/office/drawing/2014/main" val="1144748192"/>
                    </a:ext>
                  </a:extLst>
                </a:gridCol>
                <a:gridCol w="620585">
                  <a:extLst>
                    <a:ext uri="{9D8B030D-6E8A-4147-A177-3AD203B41FA5}">
                      <a16:colId xmlns:a16="http://schemas.microsoft.com/office/drawing/2014/main" val="2031902237"/>
                    </a:ext>
                  </a:extLst>
                </a:gridCol>
                <a:gridCol w="584171">
                  <a:extLst>
                    <a:ext uri="{9D8B030D-6E8A-4147-A177-3AD203B41FA5}">
                      <a16:colId xmlns:a16="http://schemas.microsoft.com/office/drawing/2014/main" val="2892783217"/>
                    </a:ext>
                  </a:extLst>
                </a:gridCol>
                <a:gridCol w="503512">
                  <a:extLst>
                    <a:ext uri="{9D8B030D-6E8A-4147-A177-3AD203B41FA5}">
                      <a16:colId xmlns:a16="http://schemas.microsoft.com/office/drawing/2014/main" val="2863743416"/>
                    </a:ext>
                  </a:extLst>
                </a:gridCol>
                <a:gridCol w="719375">
                  <a:extLst>
                    <a:ext uri="{9D8B030D-6E8A-4147-A177-3AD203B41FA5}">
                      <a16:colId xmlns:a16="http://schemas.microsoft.com/office/drawing/2014/main" val="3629428572"/>
                    </a:ext>
                  </a:extLst>
                </a:gridCol>
                <a:gridCol w="2703891">
                  <a:extLst>
                    <a:ext uri="{9D8B030D-6E8A-4147-A177-3AD203B41FA5}">
                      <a16:colId xmlns:a16="http://schemas.microsoft.com/office/drawing/2014/main" val="3839686802"/>
                    </a:ext>
                  </a:extLst>
                </a:gridCol>
                <a:gridCol w="654683">
                  <a:extLst>
                    <a:ext uri="{9D8B030D-6E8A-4147-A177-3AD203B41FA5}">
                      <a16:colId xmlns:a16="http://schemas.microsoft.com/office/drawing/2014/main" val="1946945887"/>
                    </a:ext>
                  </a:extLst>
                </a:gridCol>
                <a:gridCol w="538295">
                  <a:extLst>
                    <a:ext uri="{9D8B030D-6E8A-4147-A177-3AD203B41FA5}">
                      <a16:colId xmlns:a16="http://schemas.microsoft.com/office/drawing/2014/main" val="2271429884"/>
                    </a:ext>
                  </a:extLst>
                </a:gridCol>
                <a:gridCol w="669232">
                  <a:extLst>
                    <a:ext uri="{9D8B030D-6E8A-4147-A177-3AD203B41FA5}">
                      <a16:colId xmlns:a16="http://schemas.microsoft.com/office/drawing/2014/main" val="3674498495"/>
                    </a:ext>
                  </a:extLst>
                </a:gridCol>
                <a:gridCol w="654684">
                  <a:extLst>
                    <a:ext uri="{9D8B030D-6E8A-4147-A177-3AD203B41FA5}">
                      <a16:colId xmlns:a16="http://schemas.microsoft.com/office/drawing/2014/main" val="2303136055"/>
                    </a:ext>
                  </a:extLst>
                </a:gridCol>
              </a:tblGrid>
              <a:tr h="326408">
                <a:tc rowSpan="2">
                  <a:txBody>
                    <a:bodyPr/>
                    <a:lstStyle/>
                    <a:p>
                      <a:pPr algn="ctr">
                        <a:lnSpc>
                          <a:spcPts val="2000"/>
                        </a:lnSpc>
                        <a:spcAft>
                          <a:spcPts val="0"/>
                        </a:spcAft>
                      </a:pPr>
                      <a:r>
                        <a:rPr lang="zh-TW" sz="1600" b="0" kern="100" dirty="0">
                          <a:effectLst/>
                          <a:latin typeface="微軟正黑體" panose="020B0604030504040204" pitchFamily="34" charset="-120"/>
                          <a:ea typeface="微軟正黑體" panose="020B0604030504040204" pitchFamily="34" charset="-120"/>
                        </a:rPr>
                        <a:t>紙</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本</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圖</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書</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收</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藏</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冊</a:t>
                      </a:r>
                      <a:r>
                        <a:rPr lang="en-US" sz="1600" b="0" kern="100" dirty="0">
                          <a:effectLst/>
                          <a:latin typeface="微軟正黑體" panose="020B0604030504040204" pitchFamily="34" charset="-120"/>
                          <a:ea typeface="微軟正黑體" panose="020B0604030504040204" pitchFamily="34" charset="-120"/>
                        </a:rPr>
                        <a:t>  </a:t>
                      </a:r>
                      <a:r>
                        <a:rPr lang="zh-TW" sz="1600" b="0" kern="100" dirty="0">
                          <a:effectLst/>
                          <a:latin typeface="微軟正黑體" panose="020B0604030504040204" pitchFamily="34" charset="-120"/>
                          <a:ea typeface="微軟正黑體" panose="020B0604030504040204" pitchFamily="34" charset="-120"/>
                        </a:rPr>
                        <a:t>數</a:t>
                      </a:r>
                      <a:endParaRPr lang="zh-TW" sz="16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電 子 資 料 可 使 用 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290228051"/>
                  </a:ext>
                </a:extLst>
              </a:tr>
              <a:tr h="336365">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新購</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426365748"/>
                  </a:ext>
                </a:extLst>
              </a:tr>
              <a:tr h="327309">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一、中文紙本圖書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線上資料庫</a:t>
                      </a: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7130537"/>
                  </a:ext>
                </a:extLst>
              </a:tr>
              <a:tr h="309687">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總</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類</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光碟及其他類型資料庫</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70440802"/>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哲</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電 子 期 刊</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種</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9859648"/>
                  </a:ext>
                </a:extLst>
              </a:tr>
              <a:tr h="311291">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宗</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教</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4.</a:t>
                      </a:r>
                      <a:r>
                        <a:rPr lang="zh-TW" sz="1600" kern="100">
                          <a:effectLst/>
                          <a:latin typeface="微軟正黑體" panose="020B0604030504040204" pitchFamily="34" charset="-120"/>
                          <a:ea typeface="微軟正黑體" panose="020B0604030504040204" pitchFamily="34" charset="-120"/>
                        </a:rPr>
                        <a:t>電</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子</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書　</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冊</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0272728"/>
                  </a:ext>
                </a:extLst>
              </a:tr>
              <a:tr h="260696">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科</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非</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資</a:t>
                      </a:r>
                      <a:r>
                        <a:rPr lang="en-US" sz="1600" kern="100" dirty="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rowSpan="2"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extLst>
                  <a:ext uri="{0D108BD9-81ED-4DB2-BD59-A6C34878D82A}">
                    <a16:rowId xmlns:a16="http://schemas.microsoft.com/office/drawing/2014/main" val="2364412908"/>
                  </a:ext>
                </a:extLst>
              </a:tr>
              <a:tr h="101034">
                <a:tc rowSpan="2">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應用科學</a:t>
                      </a:r>
                      <a:r>
                        <a:rPr lang="zh-TW" sz="1600" kern="100" dirty="0" smtClean="0">
                          <a:effectLst/>
                          <a:latin typeface="微軟正黑體" panose="020B0604030504040204" pitchFamily="34" charset="-120"/>
                          <a:ea typeface="微軟正黑體" panose="020B0604030504040204" pitchFamily="34" charset="-120"/>
                        </a:rPr>
                        <a:t>類</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vMerge="1">
                  <a:txBody>
                    <a:bodyPr/>
                    <a:lstStyle/>
                    <a:p>
                      <a:endParaRPr lang="zh-TW" altLang="en-US"/>
                    </a:p>
                  </a:txBody>
                  <a:tcPr/>
                </a:tc>
                <a:tc gridSpan="4"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vMerge="1">
                  <a:txBody>
                    <a:bodyPr/>
                    <a:lstStyle/>
                    <a:p>
                      <a:pPr algn="ctr">
                        <a:lnSpc>
                          <a:spcPts val="17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54264707"/>
                  </a:ext>
                </a:extLst>
              </a:tr>
              <a:tr h="30539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a:t>
                      </a:r>
                      <a:r>
                        <a:rPr lang="zh-TW" sz="1600" strike="sngStrike" kern="100" dirty="0" smtClean="0">
                          <a:effectLst/>
                          <a:latin typeface="微軟正黑體" panose="020B0604030504040204" pitchFamily="34" charset="-120"/>
                          <a:ea typeface="微軟正黑體" panose="020B0604030504040204" pitchFamily="34" charset="-120"/>
                        </a:rPr>
                        <a:t>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受</a:t>
                      </a:r>
                      <a:r>
                        <a:rPr lang="zh-TW" sz="1600" strike="sngStrike" kern="100" dirty="0" smtClean="0">
                          <a:effectLst/>
                          <a:latin typeface="微軟正黑體" panose="020B0604030504040204" pitchFamily="34" charset="-120"/>
                          <a:ea typeface="微軟正黑體" panose="020B0604030504040204" pitchFamily="34" charset="-120"/>
                        </a:rPr>
                        <a:t>贈</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減</a:t>
                      </a:r>
                      <a:r>
                        <a:rPr lang="zh-TW" sz="1600" strike="sngStrike" kern="100" dirty="0" smtClean="0">
                          <a:effectLst/>
                          <a:latin typeface="微軟正黑體" panose="020B0604030504040204" pitchFamily="34" charset="-120"/>
                          <a:ea typeface="微軟正黑體" panose="020B0604030504040204" pitchFamily="34" charset="-120"/>
                        </a:rPr>
                        <a:t>損</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總冊</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50440796"/>
                  </a:ext>
                </a:extLst>
              </a:tr>
              <a:tr h="416588">
                <a:tc>
                  <a:txBody>
                    <a:bodyPr/>
                    <a:lstStyle/>
                    <a:p>
                      <a:pP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二、外文紙本圖書</a:t>
                      </a: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a:txBody>
                    <a:bodyPr/>
                    <a:lstStyle/>
                    <a:p>
                      <a:pPr>
                        <a:lnSpc>
                          <a:spcPts val="2000"/>
                        </a:lnSpc>
                        <a:spcAft>
                          <a:spcPts val="0"/>
                        </a:spcAft>
                      </a:pPr>
                      <a:r>
                        <a:rPr lang="en-US" sz="1600" kern="100" dirty="0" smtClean="0">
                          <a:effectLst/>
                          <a:latin typeface="微軟正黑體" panose="020B0604030504040204" pitchFamily="34" charset="-120"/>
                          <a:ea typeface="微軟正黑體" panose="020B0604030504040204" pitchFamily="34" charset="-120"/>
                        </a:rPr>
                        <a:t>1.</a:t>
                      </a:r>
                      <a:r>
                        <a:rPr lang="zh-TW" altLang="zh-TW" sz="1600" kern="100" dirty="0" smtClean="0">
                          <a:solidFill>
                            <a:schemeClr val="tx1"/>
                          </a:solidFill>
                          <a:effectLst/>
                          <a:latin typeface="微軟正黑體" panose="020B0604030504040204" pitchFamily="34" charset="-120"/>
                          <a:ea typeface="微軟正黑體" panose="020B0604030504040204" pitchFamily="34" charset="-120"/>
                          <a:cs typeface="+mn-cs"/>
                        </a:rPr>
                        <a:t>微縮影片</a:t>
                      </a:r>
                      <a:endParaRPr lang="zh-TW" sz="16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872917"/>
                  </a:ext>
                </a:extLst>
              </a:tr>
              <a:tr h="260696">
                <a:tc rowSpan="2">
                  <a:txBody>
                    <a:bodyPr/>
                    <a:lstStyle/>
                    <a:p>
                      <a:pP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期刊合訂本</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未以紙本圖書編目</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冊</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rowSpan="2">
                  <a:txBody>
                    <a:bodyPr/>
                    <a:lstStyle/>
                    <a:p>
                      <a:pPr algn="ctr">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rowSpan="3">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現</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期</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報</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量</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610975784"/>
                  </a:ext>
                </a:extLst>
              </a:tr>
              <a:tr h="203950">
                <a:tc vMerge="1">
                  <a:txBody>
                    <a:bodyPr/>
                    <a:lstStyle/>
                    <a:p>
                      <a:pPr algn="ctr">
                        <a:lnSpc>
                          <a:spcPts val="17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vMerge="1">
                  <a:txBody>
                    <a:bodyPr/>
                    <a:lstStyle/>
                    <a:p>
                      <a:pPr algn="ctr">
                        <a:lnSpc>
                          <a:spcPts val="1600"/>
                        </a:lnSpc>
                        <a:spcAft>
                          <a:spcPts val="0"/>
                        </a:spcAft>
                      </a:pP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lnSpc>
                          <a:spcPts val="2000"/>
                        </a:lnSpc>
                        <a:spcAft>
                          <a:spcPts val="0"/>
                        </a:spcAft>
                      </a:pPr>
                      <a:r>
                        <a:rPr lang="zh-TW" sz="1600" strike="sngStrike" kern="100" dirty="0">
                          <a:effectLst/>
                          <a:latin typeface="微軟正黑體" panose="020B0604030504040204" pitchFamily="34" charset="-120"/>
                          <a:ea typeface="微軟正黑體" panose="020B0604030504040204" pitchFamily="34" charset="-120"/>
                        </a:rPr>
                        <a:t>新購</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受贈</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strike="sngStrike" kern="100">
                          <a:effectLst/>
                          <a:latin typeface="微軟正黑體" panose="020B0604030504040204" pitchFamily="34" charset="-120"/>
                          <a:ea typeface="微軟正黑體" panose="020B0604030504040204" pitchFamily="34" charset="-120"/>
                        </a:rPr>
                        <a:t>減損</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rowSpan="2">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總冊數</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48659021"/>
                  </a:ext>
                </a:extLst>
              </a:tr>
              <a:tr h="329539">
                <a:tc>
                  <a:txBody>
                    <a:bodyPr/>
                    <a:lstStyle/>
                    <a:p>
                      <a:pPr algn="ctr">
                        <a:lnSpc>
                          <a:spcPts val="2000"/>
                        </a:lnSpc>
                        <a:spcAft>
                          <a:spcPts val="0"/>
                        </a:spcAft>
                      </a:pPr>
                      <a:r>
                        <a:rPr lang="zh-TW" sz="1600" kern="100" dirty="0">
                          <a:effectLst/>
                          <a:latin typeface="微軟正黑體" panose="020B0604030504040204" pitchFamily="34" charset="-120"/>
                          <a:ea typeface="微軟正黑體" panose="020B0604030504040204" pitchFamily="34" charset="-120"/>
                        </a:rPr>
                        <a:t>圖</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書</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館</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服</a:t>
                      </a:r>
                      <a:r>
                        <a:rPr lang="en-US" sz="1600" kern="100" dirty="0">
                          <a:effectLst/>
                          <a:latin typeface="微軟正黑體" panose="020B0604030504040204" pitchFamily="34" charset="-120"/>
                          <a:ea typeface="微軟正黑體" panose="020B0604030504040204" pitchFamily="34" charset="-120"/>
                        </a:rPr>
                        <a:t>  </a:t>
                      </a:r>
                      <a:r>
                        <a:rPr lang="zh-TW" sz="1600" kern="100" dirty="0">
                          <a:effectLst/>
                          <a:latin typeface="微軟正黑體" panose="020B0604030504040204" pitchFamily="34" charset="-120"/>
                          <a:ea typeface="微軟正黑體" panose="020B0604030504040204" pitchFamily="34" charset="-120"/>
                        </a:rPr>
                        <a:t>務</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r>
                        <a:rPr lang="zh-TW" sz="1600" kern="100">
                          <a:effectLst/>
                          <a:latin typeface="微軟正黑體" panose="020B0604030504040204" pitchFamily="34" charset="-120"/>
                          <a:ea typeface="微軟正黑體" panose="020B0604030504040204" pitchFamily="34" charset="-120"/>
                        </a:rPr>
                        <a:t>數</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量</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821893390"/>
                  </a:ext>
                </a:extLst>
              </a:tr>
              <a:tr h="397013">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1.</a:t>
                      </a:r>
                      <a:r>
                        <a:rPr lang="zh-TW" sz="1600" kern="100" dirty="0">
                          <a:effectLst/>
                          <a:latin typeface="微軟正黑體" panose="020B0604030504040204" pitchFamily="34" charset="-120"/>
                          <a:ea typeface="微軟正黑體" panose="020B0604030504040204" pitchFamily="34" charset="-120"/>
                        </a:rPr>
                        <a:t>圖書閱覽座位數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en-US" sz="1600" kern="100">
                          <a:effectLst/>
                          <a:latin typeface="微軟正黑體" panose="020B0604030504040204" pitchFamily="34" charset="-120"/>
                          <a:ea typeface="微軟正黑體" panose="020B0604030504040204" pitchFamily="34" charset="-120"/>
                        </a:rPr>
                        <a:t>1.</a:t>
                      </a:r>
                      <a:r>
                        <a:rPr lang="zh-TW" sz="1600" kern="100">
                          <a:effectLst/>
                          <a:latin typeface="微軟正黑體" panose="020B0604030504040204" pitchFamily="34" charset="-120"/>
                          <a:ea typeface="微軟正黑體" panose="020B0604030504040204" pitchFamily="34" charset="-120"/>
                        </a:rPr>
                        <a:t>報紙</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種</a:t>
                      </a:r>
                      <a:r>
                        <a:rPr lang="en-US" sz="1600" kern="100">
                          <a:effectLst/>
                          <a:latin typeface="微軟正黑體" panose="020B0604030504040204" pitchFamily="34" charset="-120"/>
                          <a:ea typeface="微軟正黑體" panose="020B0604030504040204" pitchFamily="34" charset="-120"/>
                        </a:rPr>
                        <a:t>)  [</a:t>
                      </a:r>
                      <a:r>
                        <a:rPr lang="zh-TW" sz="1600" kern="100">
                          <a:effectLst/>
                          <a:latin typeface="微軟正黑體" panose="020B0604030504040204" pitchFamily="34" charset="-120"/>
                          <a:ea typeface="微軟正黑體" panose="020B0604030504040204" pitchFamily="34" charset="-120"/>
                        </a:rPr>
                        <a:t>限紙本</a:t>
                      </a:r>
                      <a:r>
                        <a:rPr lang="en-US" sz="1600" kern="100">
                          <a:effectLst/>
                          <a:latin typeface="微軟正黑體" panose="020B0604030504040204" pitchFamily="34" charset="-120"/>
                          <a:ea typeface="微軟正黑體" panose="020B0604030504040204" pitchFamily="34" charset="-12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B w="38100" cap="flat" cmpd="sng" algn="ctr">
                      <a:solidFill>
                        <a:schemeClr val="tx1"/>
                      </a:solidFill>
                      <a:prstDash val="solid"/>
                      <a:round/>
                      <a:headEnd type="none" w="med" len="med"/>
                      <a:tailEnd type="none" w="med" len="med"/>
                    </a:lnB>
                  </a:tcPr>
                </a:tc>
                <a:tc>
                  <a:txBody>
                    <a:bodyPr/>
                    <a:lstStyle/>
                    <a:p>
                      <a:pPr algn="ctr">
                        <a:lnSpc>
                          <a:spcPts val="2000"/>
                        </a:lnSpc>
                        <a:spcAft>
                          <a:spcPts val="0"/>
                        </a:spcAft>
                      </a:pPr>
                      <a:r>
                        <a:rPr lang="en-US" sz="1600" u="none" strike="noStrike" kern="10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935354"/>
                  </a:ext>
                </a:extLst>
              </a:tr>
              <a:tr h="447913">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algn="ctr">
                        <a:lnSpc>
                          <a:spcPts val="2000"/>
                        </a:lnSpc>
                        <a:spcAft>
                          <a:spcPts val="0"/>
                        </a:spcAft>
                      </a:pPr>
                      <a:r>
                        <a:rPr lang="zh-TW" sz="1600" b="1" kern="100" dirty="0" smtClean="0">
                          <a:solidFill>
                            <a:srgbClr val="FF0000"/>
                          </a:solidFill>
                          <a:effectLst/>
                          <a:latin typeface="微軟正黑體" panose="020B0604030504040204" pitchFamily="34" charset="-120"/>
                          <a:ea typeface="微軟正黑體" panose="020B0604030504040204" pitchFamily="34" charset="-120"/>
                        </a:rPr>
                        <a:t>上 學 年 館 際 合 作</a:t>
                      </a:r>
                      <a:endParaRPr lang="zh-TW" sz="16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4">
                  <a:txBody>
                    <a:bodyPr/>
                    <a:lstStyle/>
                    <a:p>
                      <a:pPr algn="ctr">
                        <a:lnSpc>
                          <a:spcPts val="2000"/>
                        </a:lnSpc>
                        <a:spcAft>
                          <a:spcPts val="0"/>
                        </a:spcAft>
                      </a:pPr>
                      <a:r>
                        <a:rPr lang="zh-TW" sz="1600" kern="100" dirty="0" smtClean="0">
                          <a:effectLst/>
                          <a:latin typeface="微軟正黑體" panose="020B0604030504040204" pitchFamily="34" charset="-120"/>
                          <a:ea typeface="微軟正黑體" panose="020B0604030504040204" pitchFamily="34" charset="-120"/>
                        </a:rPr>
                        <a:t>件</a:t>
                      </a:r>
                      <a:r>
                        <a:rPr lang="en-US" sz="1600" kern="100" dirty="0" smtClean="0">
                          <a:effectLst/>
                          <a:latin typeface="微軟正黑體" panose="020B0604030504040204" pitchFamily="34" charset="-120"/>
                          <a:ea typeface="微軟正黑體" panose="020B0604030504040204" pitchFamily="34" charset="-120"/>
                        </a:rPr>
                        <a:t>  </a:t>
                      </a:r>
                      <a:r>
                        <a:rPr lang="zh-TW" sz="1600" kern="100" dirty="0" smtClean="0">
                          <a:effectLst/>
                          <a:latin typeface="微軟正黑體" panose="020B0604030504040204" pitchFamily="34" charset="-120"/>
                          <a:ea typeface="微軟正黑體" panose="020B0604030504040204" pitchFamily="34" charset="-120"/>
                        </a:rPr>
                        <a:t>數</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6092862"/>
                  </a:ext>
                </a:extLst>
              </a:tr>
              <a:tr h="260696">
                <a:tc rowSpan="2">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2.</a:t>
                      </a:r>
                      <a:r>
                        <a:rPr lang="zh-TW" sz="1600" kern="100" dirty="0">
                          <a:effectLst/>
                          <a:latin typeface="微軟正黑體" panose="020B0604030504040204" pitchFamily="34" charset="-120"/>
                          <a:ea typeface="微軟正黑體" panose="020B0604030504040204" pitchFamily="34" charset="-120"/>
                        </a:rPr>
                        <a:t>上學年借閱人次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tcPr>
                </a:tc>
                <a:tc rowSpan="2" gridSpan="4">
                  <a:txBody>
                    <a:bodyPr/>
                    <a:lstStyle/>
                    <a:p>
                      <a:pPr algn="just">
                        <a:lnSpc>
                          <a:spcPts val="2000"/>
                        </a:lnSpc>
                        <a:spcAft>
                          <a:spcPts val="0"/>
                        </a:spcAft>
                      </a:pPr>
                      <a:r>
                        <a:rPr lang="en-US" sz="1600" kern="10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rowSpan="2" hMerge="1">
                  <a:txBody>
                    <a:bodyPr/>
                    <a:lstStyle/>
                    <a:p>
                      <a:endParaRPr lang="zh-TW" altLang="en-US"/>
                    </a:p>
                  </a:txBody>
                  <a:tcPr/>
                </a:tc>
                <a:tc rowSpan="2" hMerge="1">
                  <a:txBody>
                    <a:bodyPr/>
                    <a:lstStyle/>
                    <a:p>
                      <a:endParaRPr lang="zh-TW" altLang="en-US"/>
                    </a:p>
                  </a:txBody>
                  <a:tcPr/>
                </a:tc>
                <a:tc rowSpan="2" hMerge="1">
                  <a:txBody>
                    <a:bodyPr/>
                    <a:lstStyle/>
                    <a:p>
                      <a:endParaRPr lang="zh-TW" altLang="en-US"/>
                    </a:p>
                  </a:txBody>
                  <a:tcPr/>
                </a:tc>
                <a:tc>
                  <a:txBody>
                    <a:bodyPr/>
                    <a:lstStyle/>
                    <a:p>
                      <a:pPr>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國內</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28572020"/>
                  </a:ext>
                </a:extLst>
              </a:tr>
              <a:tr h="260696">
                <a:tc vMerge="1">
                  <a:txBody>
                    <a:bodyPr/>
                    <a:lstStyle/>
                    <a:p>
                      <a:endParaRPr lang="zh-TW" altLang="en-US"/>
                    </a:p>
                  </a:txBody>
                  <a:tcPr/>
                </a:tc>
                <a:tc gridSpan="4"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hMerge="1" vMerge="1">
                  <a:txBody>
                    <a:bodyPr/>
                    <a:lstStyle/>
                    <a:p>
                      <a:endParaRPr lang="zh-TW" altLang="en-US"/>
                    </a:p>
                  </a:txBody>
                  <a:tcPr/>
                </a:tc>
                <a:tc>
                  <a:txBody>
                    <a:bodyPr/>
                    <a:lstStyle/>
                    <a:p>
                      <a:pPr indent="457200">
                        <a:lnSpc>
                          <a:spcPts val="2000"/>
                        </a:lnSpc>
                        <a:spcAft>
                          <a:spcPts val="0"/>
                        </a:spcAft>
                      </a:pP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借出</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tc>
                <a:tc hMerge="1">
                  <a:txBody>
                    <a:bodyPr/>
                    <a:lstStyle/>
                    <a:p>
                      <a:pPr algn="ctr">
                        <a:lnSpc>
                          <a:spcPts val="16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1681826"/>
                  </a:ext>
                </a:extLst>
              </a:tr>
              <a:tr h="272751">
                <a:tc>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3.</a:t>
                      </a:r>
                      <a:r>
                        <a:rPr lang="zh-TW" sz="1600" kern="100" dirty="0">
                          <a:effectLst/>
                          <a:latin typeface="微軟正黑體" panose="020B0604030504040204" pitchFamily="34" charset="-120"/>
                          <a:ea typeface="微軟正黑體" panose="020B0604030504040204" pitchFamily="34" charset="-120"/>
                        </a:rPr>
                        <a:t>上學年借閱冊次</a:t>
                      </a:r>
                      <a:r>
                        <a:rPr lang="en-US" sz="1600" kern="10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僅含紙本圖書及非書資料</a:t>
                      </a:r>
                      <a:r>
                        <a:rPr lang="en-US" sz="1600" kern="100" dirty="0">
                          <a:effectLst/>
                          <a:latin typeface="微軟正黑體" panose="020B0604030504040204" pitchFamily="34" charset="-120"/>
                          <a:ea typeface="微軟正黑體" panose="020B0604030504040204" pitchFamily="34" charset="-12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just">
                        <a:lnSpc>
                          <a:spcPts val="2000"/>
                        </a:lnSpc>
                        <a:spcAft>
                          <a:spcPts val="0"/>
                        </a:spcAft>
                      </a:pPr>
                      <a:r>
                        <a:rPr lang="en-US" sz="1600" kern="100" dirty="0">
                          <a:effectLst/>
                          <a:latin typeface="微軟正黑體" panose="020B0604030504040204" pitchFamily="34" charset="-120"/>
                          <a:ea typeface="微軟正黑體" panose="020B0604030504040204" pitchFamily="34" charset="-120"/>
                        </a:rPr>
                        <a:t> </a:t>
                      </a:r>
                      <a:r>
                        <a:rPr lang="en-US" sz="1600" kern="100" dirty="0" smtClean="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indent="457200">
                        <a:lnSpc>
                          <a:spcPts val="2000"/>
                        </a:lnSpc>
                        <a:spcAft>
                          <a:spcPts val="0"/>
                        </a:spcAft>
                      </a:pP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貸入</a:t>
                      </a:r>
                      <a:r>
                        <a:rPr lang="en-US"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      (</a:t>
                      </a:r>
                      <a:r>
                        <a:rPr lang="zh-TW" sz="1600" kern="100" dirty="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件</a:t>
                      </a:r>
                      <a:r>
                        <a:rPr lang="en-US" sz="1600" kern="100" dirty="0" smtClean="0">
                          <a:solidFill>
                            <a:srgbClr val="000000"/>
                          </a:solidFill>
                          <a:effectLst/>
                          <a:latin typeface="微軟正黑體" panose="020B0604030504040204" pitchFamily="34" charset="-120"/>
                          <a:ea typeface="微軟正黑體" panose="020B0604030504040204" pitchFamily="34" charset="-120"/>
                          <a:cs typeface="Times New Roman" panose="02020603050405020304" pitchFamily="18" charset="0"/>
                        </a:rPr>
                        <a:t>)</a:t>
                      </a: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gridSpan="4">
                  <a:txBody>
                    <a:bodyPr/>
                    <a:lstStyle/>
                    <a:p>
                      <a:pPr algn="ctr">
                        <a:lnSpc>
                          <a:spcPts val="2000"/>
                        </a:lnSpc>
                        <a:spcAft>
                          <a:spcPts val="0"/>
                        </a:spcAft>
                      </a:pPr>
                      <a:endParaRPr lang="zh-TW" sz="16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2506" marR="12506"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20607747"/>
                  </a:ext>
                </a:extLst>
              </a:tr>
            </a:tbl>
          </a:graphicData>
        </a:graphic>
      </p:graphicFrame>
      <p:sp>
        <p:nvSpPr>
          <p:cNvPr id="12" name="矩形 11"/>
          <p:cNvSpPr/>
          <p:nvPr/>
        </p:nvSpPr>
        <p:spPr>
          <a:xfrm>
            <a:off x="214391" y="2957555"/>
            <a:ext cx="11758533" cy="2044107"/>
          </a:xfrm>
          <a:prstGeom prst="rect">
            <a:avLst/>
          </a:prstGeom>
          <a:solidFill>
            <a:srgbClr val="C1DFA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74978" y="2878004"/>
            <a:ext cx="11599952" cy="2123658"/>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100" dirty="0">
                <a:solidFill>
                  <a:srgbClr val="FF0000"/>
                </a:solidFill>
                <a:latin typeface="微軟正黑體" panose="020B0604030504040204" pitchFamily="34" charset="-120"/>
                <a:ea typeface="微軟正黑體" panose="020B0604030504040204" pitchFamily="34" charset="-120"/>
              </a:rPr>
              <a:t>上</a:t>
            </a:r>
            <a:r>
              <a:rPr lang="zh-TW" altLang="zh-TW" sz="2400" b="1" kern="100" dirty="0" smtClean="0">
                <a:solidFill>
                  <a:srgbClr val="FF0000"/>
                </a:solidFill>
                <a:latin typeface="微軟正黑體" panose="020B0604030504040204" pitchFamily="34" charset="-120"/>
                <a:ea typeface="微軟正黑體" panose="020B0604030504040204" pitchFamily="34" charset="-120"/>
              </a:rPr>
              <a:t>學年</a:t>
            </a:r>
            <a:r>
              <a:rPr lang="zh-TW" altLang="en-US" sz="2400" b="1" kern="100" dirty="0" smtClean="0">
                <a:solidFill>
                  <a:srgbClr val="FF0000"/>
                </a:solidFill>
                <a:latin typeface="微軟正黑體" panose="020B0604030504040204" pitchFamily="34" charset="-120"/>
                <a:ea typeface="微軟正黑體" panose="020B0604030504040204" pitchFamily="34" charset="-120"/>
              </a:rPr>
              <a:t>館際合作</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請分別填寫</a:t>
            </a:r>
            <a:r>
              <a:rPr lang="zh-TW" altLang="zh-TW" sz="2400" b="1" dirty="0">
                <a:solidFill>
                  <a:srgbClr val="FF0000"/>
                </a:solidFill>
                <a:latin typeface="微軟正黑體" panose="020B0604030504040204" pitchFamily="34" charset="-120"/>
                <a:ea typeface="微軟正黑體" panose="020B0604030504040204" pitchFamily="34" charset="-120"/>
              </a:rPr>
              <a:t>上學年館際合作「國內」、「國外」貸入及借出之總件數</a:t>
            </a:r>
            <a:r>
              <a:rPr lang="zh-TW" altLang="zh-TW" sz="2400" dirty="0">
                <a:latin typeface="微軟正黑體" panose="020B0604030504040204" pitchFamily="34" charset="-120"/>
                <a:ea typeface="微軟正黑體" panose="020B0604030504040204" pitchFamily="34" charset="-120"/>
              </a:rPr>
              <a:t>，以前一學年度作為填報基準</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lvl="0"/>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教育部統計處</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cxnSp>
        <p:nvCxnSpPr>
          <p:cNvPr id="9" name="直線接點 8"/>
          <p:cNvCxnSpPr/>
          <p:nvPr/>
        </p:nvCxnSpPr>
        <p:spPr>
          <a:xfrm>
            <a:off x="9571301" y="154798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169042" y="1560730"/>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10762881" y="1552578"/>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直線接點 17"/>
          <p:cNvCxnSpPr/>
          <p:nvPr/>
        </p:nvCxnSpPr>
        <p:spPr>
          <a:xfrm>
            <a:off x="5571366" y="1567163"/>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4413970" y="1568082"/>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5011711" y="1580829"/>
            <a:ext cx="432282" cy="1838"/>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990218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89621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a:solidFill>
                  <a:schemeClr val="accent6">
                    <a:lumMod val="50000"/>
                  </a:schemeClr>
                </a:solidFill>
              </a:rPr>
              <a:t>10-2 </a:t>
            </a:r>
            <a:r>
              <a:rPr lang="zh-TW" altLang="zh-TW" sz="4400" dirty="0">
                <a:solidFill>
                  <a:schemeClr val="accent6">
                    <a:lumMod val="50000"/>
                  </a:schemeClr>
                </a:solidFill>
              </a:rPr>
              <a:t>學校董事會暨財團法人現況明細表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4</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61</a:t>
            </a:fld>
            <a:endParaRPr lang="zh-TW" altLang="en-US" dirty="0"/>
          </a:p>
        </p:txBody>
      </p:sp>
      <p:sp>
        <p:nvSpPr>
          <p:cNvPr id="10" name="矩形 9"/>
          <p:cNvSpPr/>
          <p:nvPr/>
        </p:nvSpPr>
        <p:spPr>
          <a:xfrm>
            <a:off x="287248" y="4034577"/>
            <a:ext cx="11599952" cy="2123658"/>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類別</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b="1" dirty="0" smtClean="0">
                <a:solidFill>
                  <a:srgbClr val="FF0000"/>
                </a:solidFill>
                <a:latin typeface="微軟正黑體" panose="020B0604030504040204" pitchFamily="34" charset="-120"/>
                <a:ea typeface="微軟正黑體" panose="020B0604030504040204" pitchFamily="34" charset="-120"/>
              </a:rPr>
              <a:t>請</a:t>
            </a:r>
            <a:r>
              <a:rPr lang="zh-TW" altLang="zh-TW" sz="2400" b="1" dirty="0">
                <a:solidFill>
                  <a:srgbClr val="FF0000"/>
                </a:solidFill>
                <a:latin typeface="微軟正黑體" panose="020B0604030504040204" pitchFamily="34" charset="-120"/>
                <a:ea typeface="微軟正黑體" panose="020B0604030504040204" pitchFamily="34" charset="-120"/>
              </a:rPr>
              <a:t>選填該任職職稱之類別</a:t>
            </a:r>
            <a:r>
              <a:rPr lang="zh-TW" altLang="zh-TW" sz="2400" dirty="0">
                <a:latin typeface="微軟正黑體" panose="020B0604030504040204" pitchFamily="34" charset="-120"/>
                <a:ea typeface="微軟正黑體" panose="020B0604030504040204" pitchFamily="34" charset="-120"/>
              </a:rPr>
              <a:t>，可選擇：「董事」、「顧問」、「祕書」、「董事長」、「監察人」</a:t>
            </a:r>
            <a:r>
              <a:rPr lang="zh-TW" altLang="zh-TW" sz="2400" b="1" dirty="0">
                <a:latin typeface="微軟正黑體" panose="020B0604030504040204" pitchFamily="34" charset="-120"/>
                <a:ea typeface="微軟正黑體" panose="020B0604030504040204" pitchFamily="34" charset="-120"/>
              </a:rPr>
              <a:t>、</a:t>
            </a:r>
            <a:r>
              <a:rPr lang="zh-TW" altLang="zh-TW" sz="2400" b="1" dirty="0">
                <a:solidFill>
                  <a:srgbClr val="FF0000"/>
                </a:solidFill>
                <a:latin typeface="微軟正黑體" panose="020B0604030504040204" pitchFamily="34" charset="-120"/>
                <a:ea typeface="微軟正黑體" panose="020B0604030504040204" pitchFamily="34" charset="-120"/>
              </a:rPr>
              <a:t>「公益監察人」</a:t>
            </a:r>
            <a:r>
              <a:rPr lang="zh-TW" altLang="zh-TW" sz="2400" dirty="0">
                <a:latin typeface="微軟正黑體" panose="020B0604030504040204" pitchFamily="34" charset="-120"/>
                <a:ea typeface="微軟正黑體" panose="020B0604030504040204" pitchFamily="34" charset="-120"/>
              </a:rPr>
              <a:t>或「其他</a:t>
            </a:r>
            <a:r>
              <a:rPr lang="zh-TW"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lvl="0"/>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a:t>
            </a:r>
            <a:r>
              <a:rPr lang="zh-TW" altLang="zh-TW" dirty="0" smtClean="0">
                <a:latin typeface="微軟正黑體" panose="020B0604030504040204" pitchFamily="34" charset="-120"/>
                <a:ea typeface="微軟正黑體" panose="020B0604030504040204" pitchFamily="34" charset="-120"/>
              </a:rPr>
              <a:t>因應</a:t>
            </a:r>
            <a:r>
              <a:rPr lang="zh-TW" altLang="zh-TW" dirty="0">
                <a:latin typeface="微軟正黑體" panose="020B0604030504040204" pitchFamily="34" charset="-120"/>
                <a:ea typeface="微軟正黑體" panose="020B0604030504040204" pitchFamily="34" charset="-120"/>
              </a:rPr>
              <a:t>「大專院校校務資訊公開平台」，新增「公益監察人」選項】</a:t>
            </a:r>
          </a:p>
        </p:txBody>
      </p:sp>
      <p:graphicFrame>
        <p:nvGraphicFramePr>
          <p:cNvPr id="7" name="表格 6"/>
          <p:cNvGraphicFramePr>
            <a:graphicFrameLocks noGrp="1"/>
          </p:cNvGraphicFramePr>
          <p:nvPr>
            <p:extLst>
              <p:ext uri="{D42A27DB-BD31-4B8C-83A1-F6EECF244321}">
                <p14:modId xmlns:p14="http://schemas.microsoft.com/office/powerpoint/2010/main" val="3950487196"/>
              </p:ext>
            </p:extLst>
          </p:nvPr>
        </p:nvGraphicFramePr>
        <p:xfrm>
          <a:off x="287249" y="1188712"/>
          <a:ext cx="11599953" cy="2647750"/>
        </p:xfrm>
        <a:graphic>
          <a:graphicData uri="http://schemas.openxmlformats.org/drawingml/2006/table">
            <a:tbl>
              <a:tblPr>
                <a:tableStyleId>{5940675A-B579-460E-94D1-54222C63F5DA}</a:tableStyleId>
              </a:tblPr>
              <a:tblGrid>
                <a:gridCol w="1004757">
                  <a:extLst>
                    <a:ext uri="{9D8B030D-6E8A-4147-A177-3AD203B41FA5}">
                      <a16:colId xmlns:a16="http://schemas.microsoft.com/office/drawing/2014/main" val="342632647"/>
                    </a:ext>
                  </a:extLst>
                </a:gridCol>
                <a:gridCol w="979232">
                  <a:extLst>
                    <a:ext uri="{9D8B030D-6E8A-4147-A177-3AD203B41FA5}">
                      <a16:colId xmlns:a16="http://schemas.microsoft.com/office/drawing/2014/main" val="2098894491"/>
                    </a:ext>
                  </a:extLst>
                </a:gridCol>
                <a:gridCol w="979232">
                  <a:extLst>
                    <a:ext uri="{9D8B030D-6E8A-4147-A177-3AD203B41FA5}">
                      <a16:colId xmlns:a16="http://schemas.microsoft.com/office/drawing/2014/main" val="3652864680"/>
                    </a:ext>
                  </a:extLst>
                </a:gridCol>
                <a:gridCol w="1220560">
                  <a:extLst>
                    <a:ext uri="{9D8B030D-6E8A-4147-A177-3AD203B41FA5}">
                      <a16:colId xmlns:a16="http://schemas.microsoft.com/office/drawing/2014/main" val="2009301241"/>
                    </a:ext>
                  </a:extLst>
                </a:gridCol>
                <a:gridCol w="1220560">
                  <a:extLst>
                    <a:ext uri="{9D8B030D-6E8A-4147-A177-3AD203B41FA5}">
                      <a16:colId xmlns:a16="http://schemas.microsoft.com/office/drawing/2014/main" val="2687196197"/>
                    </a:ext>
                  </a:extLst>
                </a:gridCol>
                <a:gridCol w="972270">
                  <a:extLst>
                    <a:ext uri="{9D8B030D-6E8A-4147-A177-3AD203B41FA5}">
                      <a16:colId xmlns:a16="http://schemas.microsoft.com/office/drawing/2014/main" val="1666963849"/>
                    </a:ext>
                  </a:extLst>
                </a:gridCol>
                <a:gridCol w="1143984">
                  <a:extLst>
                    <a:ext uri="{9D8B030D-6E8A-4147-A177-3AD203B41FA5}">
                      <a16:colId xmlns:a16="http://schemas.microsoft.com/office/drawing/2014/main" val="2817627824"/>
                    </a:ext>
                  </a:extLst>
                </a:gridCol>
                <a:gridCol w="932822">
                  <a:extLst>
                    <a:ext uri="{9D8B030D-6E8A-4147-A177-3AD203B41FA5}">
                      <a16:colId xmlns:a16="http://schemas.microsoft.com/office/drawing/2014/main" val="1376544966"/>
                    </a:ext>
                  </a:extLst>
                </a:gridCol>
                <a:gridCol w="1450285">
                  <a:extLst>
                    <a:ext uri="{9D8B030D-6E8A-4147-A177-3AD203B41FA5}">
                      <a16:colId xmlns:a16="http://schemas.microsoft.com/office/drawing/2014/main" val="2557452135"/>
                    </a:ext>
                  </a:extLst>
                </a:gridCol>
                <a:gridCol w="751826">
                  <a:extLst>
                    <a:ext uri="{9D8B030D-6E8A-4147-A177-3AD203B41FA5}">
                      <a16:colId xmlns:a16="http://schemas.microsoft.com/office/drawing/2014/main" val="741268093"/>
                    </a:ext>
                  </a:extLst>
                </a:gridCol>
                <a:gridCol w="944425">
                  <a:extLst>
                    <a:ext uri="{9D8B030D-6E8A-4147-A177-3AD203B41FA5}">
                      <a16:colId xmlns:a16="http://schemas.microsoft.com/office/drawing/2014/main" val="1452658676"/>
                    </a:ext>
                  </a:extLst>
                </a:gridCol>
              </a:tblGrid>
              <a:tr h="1323875">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屆次</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b="1" strike="noStrike" kern="100" dirty="0">
                          <a:solidFill>
                            <a:srgbClr val="FF0000"/>
                          </a:solidFill>
                          <a:effectLst/>
                          <a:latin typeface="微軟正黑體" panose="020B0604030504040204" pitchFamily="34" charset="-120"/>
                          <a:ea typeface="微軟正黑體" panose="020B0604030504040204" pitchFamily="34" charset="-120"/>
                        </a:rPr>
                        <a:t>職稱</a:t>
                      </a:r>
                      <a:r>
                        <a:rPr lang="zh-TW" sz="1800" b="1" kern="100" dirty="0">
                          <a:solidFill>
                            <a:srgbClr val="FF0000"/>
                          </a:solidFill>
                          <a:effectLst/>
                          <a:latin typeface="微軟正黑體" panose="020B0604030504040204" pitchFamily="34" charset="-120"/>
                          <a:ea typeface="微軟正黑體" panose="020B0604030504040204" pitchFamily="34" charset="-120"/>
                        </a:rPr>
                        <a:t>類別</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姓名</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性別</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出生年月日</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經歷</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與</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現職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職稱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任職起迄年月</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備註</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聯絡</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地址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05392724"/>
                  </a:ext>
                </a:extLst>
              </a:tr>
              <a:tr h="1323875">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2150071"/>
                  </a:ext>
                </a:extLst>
              </a:tr>
            </a:tbl>
          </a:graphicData>
        </a:graphic>
      </p:graphicFrame>
      <p:cxnSp>
        <p:nvCxnSpPr>
          <p:cNvPr id="11" name="直線接點 10"/>
          <p:cNvCxnSpPr/>
          <p:nvPr/>
        </p:nvCxnSpPr>
        <p:spPr>
          <a:xfrm flipV="1">
            <a:off x="1319605" y="1880075"/>
            <a:ext cx="466466" cy="670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flipV="1">
            <a:off x="1319605" y="1785178"/>
            <a:ext cx="466466" cy="670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977225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89621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a:t>
            </a:r>
            <a:r>
              <a:rPr lang="en-US" altLang="zh-TW" sz="4400" dirty="0">
                <a:solidFill>
                  <a:schemeClr val="accent6">
                    <a:lumMod val="50000"/>
                  </a:schemeClr>
                </a:solidFill>
              </a:rPr>
              <a:t>13-1 </a:t>
            </a:r>
            <a:r>
              <a:rPr lang="zh-TW" altLang="zh-TW" sz="4400" dirty="0">
                <a:solidFill>
                  <a:schemeClr val="accent6">
                    <a:lumMod val="50000"/>
                  </a:schemeClr>
                </a:solidFill>
              </a:rPr>
              <a:t>學校基本資料表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5</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62</a:t>
            </a:fld>
            <a:endParaRPr lang="zh-TW" altLang="en-US" dirty="0"/>
          </a:p>
        </p:txBody>
      </p:sp>
      <p:sp>
        <p:nvSpPr>
          <p:cNvPr id="10" name="矩形 9"/>
          <p:cNvSpPr/>
          <p:nvPr/>
        </p:nvSpPr>
        <p:spPr>
          <a:xfrm>
            <a:off x="287248" y="4034577"/>
            <a:ext cx="11599952" cy="2123658"/>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類別</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smtClean="0">
                <a:latin typeface="微軟正黑體" panose="020B0604030504040204" pitchFamily="34" charset="-120"/>
                <a:ea typeface="微軟正黑體" panose="020B0604030504040204" pitchFamily="34" charset="-120"/>
              </a:rPr>
              <a:t>請</a:t>
            </a:r>
            <a:r>
              <a:rPr lang="zh-TW" altLang="zh-TW" sz="2400" dirty="0">
                <a:latin typeface="微軟正黑體" panose="020B0604030504040204" pitchFamily="34" charset="-120"/>
                <a:ea typeface="微軟正黑體" panose="020B0604030504040204" pitchFamily="34" charset="-120"/>
              </a:rPr>
              <a:t>填報學校網址、</a:t>
            </a:r>
            <a:r>
              <a:rPr lang="zh-TW" altLang="zh-TW" sz="2400" b="1" dirty="0">
                <a:solidFill>
                  <a:srgbClr val="FF0000"/>
                </a:solidFill>
                <a:latin typeface="微軟正黑體" panose="020B0604030504040204" pitchFamily="34" charset="-120"/>
                <a:ea typeface="微軟正黑體" panose="020B0604030504040204" pitchFamily="34" charset="-120"/>
              </a:rPr>
              <a:t>學校課程資訊公開網址、學校採購案件公告網址、學校決算財務報表公告網址、學校校務資訊公開網址</a:t>
            </a:r>
            <a:r>
              <a:rPr lang="zh-TW" altLang="zh-TW" sz="2400" dirty="0">
                <a:latin typeface="微軟正黑體" panose="020B0604030504040204" pitchFamily="34" charset="-120"/>
                <a:ea typeface="微軟正黑體" panose="020B0604030504040204" pitchFamily="34" charset="-120"/>
              </a:rPr>
              <a:t>。</a:t>
            </a:r>
          </a:p>
          <a:p>
            <a:pPr lvl="0"/>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a:t>
            </a:r>
            <a:r>
              <a:rPr lang="zh-TW" altLang="zh-TW" dirty="0" smtClean="0">
                <a:latin typeface="微軟正黑體" panose="020B0604030504040204" pitchFamily="34" charset="-120"/>
                <a:ea typeface="微軟正黑體" panose="020B0604030504040204" pitchFamily="34" charset="-120"/>
              </a:rPr>
              <a:t>因應</a:t>
            </a:r>
            <a:r>
              <a:rPr lang="zh-TW" altLang="zh-TW" dirty="0">
                <a:latin typeface="微軟正黑體" panose="020B0604030504040204" pitchFamily="34" charset="-120"/>
                <a:ea typeface="微軟正黑體" panose="020B0604030504040204" pitchFamily="34" charset="-120"/>
              </a:rPr>
              <a:t>「大專院校校務資訊公開平台</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新增</a:t>
            </a:r>
            <a:r>
              <a:rPr lang="zh-TW" altLang="en-US" dirty="0" smtClean="0">
                <a:latin typeface="微軟正黑體" panose="020B0604030504040204" pitchFamily="34" charset="-120"/>
                <a:ea typeface="微軟正黑體" panose="020B0604030504040204" pitchFamily="34" charset="-120"/>
              </a:rPr>
              <a:t>欄位</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08937378"/>
              </p:ext>
            </p:extLst>
          </p:nvPr>
        </p:nvGraphicFramePr>
        <p:xfrm>
          <a:off x="287247" y="1175296"/>
          <a:ext cx="11628527" cy="2661168"/>
        </p:xfrm>
        <a:graphic>
          <a:graphicData uri="http://schemas.openxmlformats.org/drawingml/2006/table">
            <a:tbl>
              <a:tblPr firstRow="1" firstCol="1" bandRow="1" bandCol="1">
                <a:tableStyleId>{5940675A-B579-460E-94D1-54222C63F5DA}</a:tableStyleId>
              </a:tblPr>
              <a:tblGrid>
                <a:gridCol w="947995">
                  <a:extLst>
                    <a:ext uri="{9D8B030D-6E8A-4147-A177-3AD203B41FA5}">
                      <a16:colId xmlns:a16="http://schemas.microsoft.com/office/drawing/2014/main" val="702731856"/>
                    </a:ext>
                  </a:extLst>
                </a:gridCol>
                <a:gridCol w="1219200">
                  <a:extLst>
                    <a:ext uri="{9D8B030D-6E8A-4147-A177-3AD203B41FA5}">
                      <a16:colId xmlns:a16="http://schemas.microsoft.com/office/drawing/2014/main" val="3889475640"/>
                    </a:ext>
                  </a:extLst>
                </a:gridCol>
                <a:gridCol w="1235242">
                  <a:extLst>
                    <a:ext uri="{9D8B030D-6E8A-4147-A177-3AD203B41FA5}">
                      <a16:colId xmlns:a16="http://schemas.microsoft.com/office/drawing/2014/main" val="644783680"/>
                    </a:ext>
                  </a:extLst>
                </a:gridCol>
                <a:gridCol w="2983832">
                  <a:extLst>
                    <a:ext uri="{9D8B030D-6E8A-4147-A177-3AD203B41FA5}">
                      <a16:colId xmlns:a16="http://schemas.microsoft.com/office/drawing/2014/main" val="2897397240"/>
                    </a:ext>
                  </a:extLst>
                </a:gridCol>
                <a:gridCol w="2261937">
                  <a:extLst>
                    <a:ext uri="{9D8B030D-6E8A-4147-A177-3AD203B41FA5}">
                      <a16:colId xmlns:a16="http://schemas.microsoft.com/office/drawing/2014/main" val="351268817"/>
                    </a:ext>
                  </a:extLst>
                </a:gridCol>
                <a:gridCol w="1443789">
                  <a:extLst>
                    <a:ext uri="{9D8B030D-6E8A-4147-A177-3AD203B41FA5}">
                      <a16:colId xmlns:a16="http://schemas.microsoft.com/office/drawing/2014/main" val="2276040304"/>
                    </a:ext>
                  </a:extLst>
                </a:gridCol>
                <a:gridCol w="1536532">
                  <a:extLst>
                    <a:ext uri="{9D8B030D-6E8A-4147-A177-3AD203B41FA5}">
                      <a16:colId xmlns:a16="http://schemas.microsoft.com/office/drawing/2014/main" val="423227222"/>
                    </a:ext>
                  </a:extLst>
                </a:gridCol>
              </a:tblGrid>
              <a:tr h="530768">
                <a:tc rowSpan="5">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學年度</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學校名稱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a:txBody>
                    <a:bodyPr/>
                    <a:lstStyle/>
                    <a:p>
                      <a:pPr>
                        <a:spcAft>
                          <a:spcPts val="0"/>
                        </a:spcAft>
                      </a:pPr>
                      <a:r>
                        <a:rPr lang="zh-TW" sz="1800" kern="100" dirty="0">
                          <a:effectLst/>
                          <a:latin typeface="微軟正黑體" panose="020B0604030504040204" pitchFamily="34" charset="-120"/>
                          <a:ea typeface="微軟正黑體" panose="020B0604030504040204" pitchFamily="34" charset="-120"/>
                        </a:rPr>
                        <a:t>學校網址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5">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學校簡史</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5">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學校招生特色</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1468327"/>
                  </a:ext>
                </a:extLst>
              </a:tr>
              <a:tr h="532600">
                <a:tc vMerge="1">
                  <a:txBody>
                    <a:bodyPr/>
                    <a:lstStyle/>
                    <a:p>
                      <a:endParaRPr lang="zh-TW" altLang="en-US"/>
                    </a:p>
                  </a:txBody>
                  <a:tcPr/>
                </a:tc>
                <a:tc rowSpan="4">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中文名稱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B w="38100" cap="flat" cmpd="sng" algn="ctr">
                      <a:solidFill>
                        <a:schemeClr val="tx1"/>
                      </a:solidFill>
                      <a:prstDash val="solid"/>
                      <a:round/>
                      <a:headEnd type="none" w="med" len="med"/>
                      <a:tailEnd type="none" w="med" len="med"/>
                    </a:lnB>
                  </a:tcPr>
                </a:tc>
                <a:tc rowSpan="4">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英文名稱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學校課程資訊公開網址</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rgbClr val="FFFF00"/>
                    </a:solidFill>
                  </a:tcPr>
                </a:tc>
                <a:tc>
                  <a:txBody>
                    <a:bodyPr/>
                    <a:lstStyle/>
                    <a:p>
                      <a:pPr algn="ctr">
                        <a:spcAft>
                          <a:spcPts val="0"/>
                        </a:spcAft>
                      </a:pPr>
                      <a:r>
                        <a:rPr lang="en-US" sz="1800" b="1" kern="100">
                          <a:solidFill>
                            <a:srgbClr val="FF0000"/>
                          </a:solidFill>
                          <a:effectLst/>
                          <a:latin typeface="微軟正黑體" panose="020B0604030504040204" pitchFamily="34" charset="-120"/>
                          <a:ea typeface="微軟正黑體" panose="020B0604030504040204" pitchFamily="34" charset="-120"/>
                        </a:rPr>
                        <a:t> </a:t>
                      </a:r>
                      <a:endParaRPr lang="zh-TW" sz="1800" b="1" kern="10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29078064"/>
                  </a:ext>
                </a:extLst>
              </a:tr>
              <a:tr h="53260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學校採購案件公告網址</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L w="38100" cap="flat" cmpd="sng" algn="ctr">
                      <a:solidFill>
                        <a:schemeClr val="tx1"/>
                      </a:solidFill>
                      <a:prstDash val="solid"/>
                      <a:round/>
                      <a:headEnd type="none" w="med" len="med"/>
                      <a:tailEnd type="none" w="med" len="med"/>
                    </a:lnL>
                    <a:solidFill>
                      <a:srgbClr val="FFFF00"/>
                    </a:solidFill>
                  </a:tcPr>
                </a:tc>
                <a:tc>
                  <a:txBody>
                    <a:bodyPr/>
                    <a:lstStyle/>
                    <a:p>
                      <a:pPr algn="ctr">
                        <a:spcAft>
                          <a:spcPts val="0"/>
                        </a:spcAft>
                      </a:pPr>
                      <a:r>
                        <a:rPr lang="en-US" sz="1800" b="1" kern="100">
                          <a:solidFill>
                            <a:srgbClr val="FF0000"/>
                          </a:solidFill>
                          <a:effectLst/>
                          <a:latin typeface="微軟正黑體" panose="020B0604030504040204" pitchFamily="34" charset="-120"/>
                          <a:ea typeface="微軟正黑體" panose="020B0604030504040204" pitchFamily="34" charset="-120"/>
                        </a:rPr>
                        <a:t> </a:t>
                      </a:r>
                      <a:endParaRPr lang="zh-TW" sz="1800" b="1" kern="10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lnR w="38100" cap="flat" cmpd="sng" algn="ctr">
                      <a:solidFill>
                        <a:schemeClr val="tx1"/>
                      </a:solidFill>
                      <a:prstDash val="solid"/>
                      <a:round/>
                      <a:headEnd type="none" w="med" len="med"/>
                      <a:tailEnd type="none" w="med" len="med"/>
                    </a:lnR>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4097895230"/>
                  </a:ext>
                </a:extLst>
              </a:tr>
              <a:tr h="53260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學校決算財務報表公告網址</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L w="38100" cap="flat" cmpd="sng" algn="ctr">
                      <a:solidFill>
                        <a:schemeClr val="tx1"/>
                      </a:solidFill>
                      <a:prstDash val="solid"/>
                      <a:round/>
                      <a:headEnd type="none" w="med" len="med"/>
                      <a:tailEnd type="none" w="med" len="med"/>
                    </a:lnL>
                    <a:solidFill>
                      <a:srgbClr val="FFFF00"/>
                    </a:solidFill>
                  </a:tcPr>
                </a:tc>
                <a:tc>
                  <a:txBody>
                    <a:bodyPr/>
                    <a:lstStyle/>
                    <a:p>
                      <a:pPr algn="ct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lnR w="38100" cap="flat" cmpd="sng" algn="ctr">
                      <a:solidFill>
                        <a:schemeClr val="tx1"/>
                      </a:solidFill>
                      <a:prstDash val="solid"/>
                      <a:round/>
                      <a:headEnd type="none" w="med" len="med"/>
                      <a:tailEnd type="none" w="med" len="med"/>
                    </a:lnR>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841928965"/>
                  </a:ext>
                </a:extLst>
              </a:tr>
              <a:tr h="53260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學校校務資訊公開網址</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4004" marR="64004"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640862265"/>
                  </a:ext>
                </a:extLst>
              </a:tr>
            </a:tbl>
          </a:graphicData>
        </a:graphic>
      </p:graphicFrame>
    </p:spTree>
    <p:extLst>
      <p:ext uri="{BB962C8B-B14F-4D97-AF65-F5344CB8AC3E}">
        <p14:creationId xmlns:p14="http://schemas.microsoft.com/office/powerpoint/2010/main" val="38281461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89621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a:t>
            </a:r>
            <a:r>
              <a:rPr lang="en-US" altLang="zh-TW" sz="4400" dirty="0" smtClean="0">
                <a:solidFill>
                  <a:schemeClr val="accent6">
                    <a:lumMod val="50000"/>
                  </a:schemeClr>
                </a:solidFill>
              </a:rPr>
              <a:t>13-8 </a:t>
            </a:r>
            <a:r>
              <a:rPr lang="zh-TW" altLang="zh-TW" sz="4400" dirty="0" smtClean="0">
                <a:solidFill>
                  <a:schemeClr val="accent6">
                    <a:lumMod val="50000"/>
                  </a:schemeClr>
                </a:solidFill>
              </a:rPr>
              <a:t>學校</a:t>
            </a:r>
            <a:r>
              <a:rPr lang="zh-TW" altLang="en-US" sz="4400" dirty="0" smtClean="0">
                <a:solidFill>
                  <a:schemeClr val="accent6">
                    <a:lumMod val="50000"/>
                  </a:schemeClr>
                </a:solidFill>
              </a:rPr>
              <a:t>學制</a:t>
            </a:r>
            <a:r>
              <a:rPr lang="zh-TW" altLang="zh-TW" sz="4400" dirty="0" smtClean="0">
                <a:solidFill>
                  <a:schemeClr val="accent6">
                    <a:lumMod val="50000"/>
                  </a:schemeClr>
                </a:solidFill>
              </a:rPr>
              <a:t>資料</a:t>
            </a:r>
            <a:r>
              <a:rPr lang="zh-TW" altLang="zh-TW" sz="4400" dirty="0">
                <a:solidFill>
                  <a:schemeClr val="accent6">
                    <a:lumMod val="50000"/>
                  </a:schemeClr>
                </a:solidFill>
              </a:rPr>
              <a:t>表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63</a:t>
            </a:fld>
            <a:endParaRPr lang="zh-TW" altLang="en-US" dirty="0"/>
          </a:p>
        </p:txBody>
      </p:sp>
      <p:sp>
        <p:nvSpPr>
          <p:cNvPr id="10" name="矩形 9"/>
          <p:cNvSpPr/>
          <p:nvPr/>
        </p:nvSpPr>
        <p:spPr>
          <a:xfrm>
            <a:off x="287248" y="4034577"/>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學費收費基準</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係指學費收費基準</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lvl="0"/>
            <a:endParaRPr lang="zh-TW" altLang="zh-TW" sz="2400" b="1"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a:t>
            </a:r>
            <a:r>
              <a:rPr lang="zh-TW" altLang="zh-TW" dirty="0" smtClean="0">
                <a:latin typeface="微軟正黑體" panose="020B0604030504040204" pitchFamily="34" charset="-120"/>
                <a:ea typeface="微軟正黑體" panose="020B0604030504040204" pitchFamily="34" charset="-120"/>
              </a:rPr>
              <a:t>因應</a:t>
            </a:r>
            <a:r>
              <a:rPr lang="zh-TW" altLang="zh-TW" dirty="0">
                <a:latin typeface="微軟正黑體" panose="020B0604030504040204" pitchFamily="34" charset="-120"/>
                <a:ea typeface="微軟正黑體" panose="020B0604030504040204" pitchFamily="34" charset="-120"/>
              </a:rPr>
              <a:t>「大專院校校務資訊公開平台</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新增</a:t>
            </a:r>
            <a:r>
              <a:rPr lang="zh-TW" altLang="en-US" dirty="0" smtClean="0">
                <a:latin typeface="微軟正黑體" panose="020B0604030504040204" pitchFamily="34" charset="-120"/>
                <a:ea typeface="微軟正黑體" panose="020B0604030504040204" pitchFamily="34" charset="-120"/>
              </a:rPr>
              <a:t>欄位</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graphicFrame>
        <p:nvGraphicFramePr>
          <p:cNvPr id="7" name="表格 6"/>
          <p:cNvGraphicFramePr>
            <a:graphicFrameLocks noGrp="1"/>
          </p:cNvGraphicFramePr>
          <p:nvPr>
            <p:extLst>
              <p:ext uri="{D42A27DB-BD31-4B8C-83A1-F6EECF244321}">
                <p14:modId xmlns:p14="http://schemas.microsoft.com/office/powerpoint/2010/main" val="1043398427"/>
              </p:ext>
            </p:extLst>
          </p:nvPr>
        </p:nvGraphicFramePr>
        <p:xfrm>
          <a:off x="287247" y="1140988"/>
          <a:ext cx="11628527" cy="2603523"/>
        </p:xfrm>
        <a:graphic>
          <a:graphicData uri="http://schemas.openxmlformats.org/drawingml/2006/table">
            <a:tbl>
              <a:tblPr firstRow="1" firstCol="1" bandRow="1" bandCol="1">
                <a:tableStyleId>{5940675A-B579-460E-94D1-54222C63F5DA}</a:tableStyleId>
              </a:tblPr>
              <a:tblGrid>
                <a:gridCol w="1093616">
                  <a:extLst>
                    <a:ext uri="{9D8B030D-6E8A-4147-A177-3AD203B41FA5}">
                      <a16:colId xmlns:a16="http://schemas.microsoft.com/office/drawing/2014/main" val="836190953"/>
                    </a:ext>
                  </a:extLst>
                </a:gridCol>
                <a:gridCol w="1093616">
                  <a:extLst>
                    <a:ext uri="{9D8B030D-6E8A-4147-A177-3AD203B41FA5}">
                      <a16:colId xmlns:a16="http://schemas.microsoft.com/office/drawing/2014/main" val="2891303038"/>
                    </a:ext>
                  </a:extLst>
                </a:gridCol>
                <a:gridCol w="1093616">
                  <a:extLst>
                    <a:ext uri="{9D8B030D-6E8A-4147-A177-3AD203B41FA5}">
                      <a16:colId xmlns:a16="http://schemas.microsoft.com/office/drawing/2014/main" val="597989823"/>
                    </a:ext>
                  </a:extLst>
                </a:gridCol>
                <a:gridCol w="722839">
                  <a:extLst>
                    <a:ext uri="{9D8B030D-6E8A-4147-A177-3AD203B41FA5}">
                      <a16:colId xmlns:a16="http://schemas.microsoft.com/office/drawing/2014/main" val="243799650"/>
                    </a:ext>
                  </a:extLst>
                </a:gridCol>
                <a:gridCol w="1218990">
                  <a:extLst>
                    <a:ext uri="{9D8B030D-6E8A-4147-A177-3AD203B41FA5}">
                      <a16:colId xmlns:a16="http://schemas.microsoft.com/office/drawing/2014/main" val="1374812733"/>
                    </a:ext>
                  </a:extLst>
                </a:gridCol>
                <a:gridCol w="1218990">
                  <a:extLst>
                    <a:ext uri="{9D8B030D-6E8A-4147-A177-3AD203B41FA5}">
                      <a16:colId xmlns:a16="http://schemas.microsoft.com/office/drawing/2014/main" val="3929352514"/>
                    </a:ext>
                  </a:extLst>
                </a:gridCol>
                <a:gridCol w="1970702">
                  <a:extLst>
                    <a:ext uri="{9D8B030D-6E8A-4147-A177-3AD203B41FA5}">
                      <a16:colId xmlns:a16="http://schemas.microsoft.com/office/drawing/2014/main" val="1126076834"/>
                    </a:ext>
                  </a:extLst>
                </a:gridCol>
                <a:gridCol w="2122542">
                  <a:extLst>
                    <a:ext uri="{9D8B030D-6E8A-4147-A177-3AD203B41FA5}">
                      <a16:colId xmlns:a16="http://schemas.microsoft.com/office/drawing/2014/main" val="2529821183"/>
                    </a:ext>
                  </a:extLst>
                </a:gridCol>
                <a:gridCol w="1093616">
                  <a:extLst>
                    <a:ext uri="{9D8B030D-6E8A-4147-A177-3AD203B41FA5}">
                      <a16:colId xmlns:a16="http://schemas.microsoft.com/office/drawing/2014/main" val="1290656750"/>
                    </a:ext>
                  </a:extLst>
                </a:gridCol>
              </a:tblGrid>
              <a:tr h="2067433">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系所名稱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p>
                    <a:p>
                      <a:pPr algn="ctr">
                        <a:spcAft>
                          <a:spcPts val="0"/>
                        </a:spcAft>
                      </a:pPr>
                      <a:r>
                        <a:rPr lang="zh-TW" sz="1800" kern="100">
                          <a:effectLst/>
                          <a:latin typeface="微軟正黑體" panose="020B0604030504040204" pitchFamily="34" charset="-120"/>
                          <a:ea typeface="微軟正黑體" panose="020B0604030504040204" pitchFamily="34" charset="-120"/>
                        </a:rPr>
                        <a:t>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畢業</a:t>
                      </a:r>
                    </a:p>
                    <a:p>
                      <a:pPr algn="ctr">
                        <a:spcAft>
                          <a:spcPts val="0"/>
                        </a:spcAft>
                      </a:pPr>
                      <a:r>
                        <a:rPr lang="zh-TW" sz="1800" kern="100">
                          <a:effectLst/>
                          <a:latin typeface="微軟正黑體" panose="020B0604030504040204" pitchFamily="34" charset="-120"/>
                          <a:ea typeface="微軟正黑體" panose="020B0604030504040204" pitchFamily="34" charset="-120"/>
                        </a:rPr>
                        <a:t>學分</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一般修</a:t>
                      </a:r>
                    </a:p>
                    <a:p>
                      <a:pPr algn="ctr">
                        <a:spcAft>
                          <a:spcPts val="0"/>
                        </a:spcAft>
                      </a:pPr>
                      <a:r>
                        <a:rPr lang="zh-TW" sz="1800" kern="100">
                          <a:effectLst/>
                          <a:latin typeface="微軟正黑體" panose="020B0604030504040204" pitchFamily="34" charset="-120"/>
                          <a:ea typeface="微軟正黑體" panose="020B0604030504040204" pitchFamily="34" charset="-120"/>
                        </a:rPr>
                        <a:t>業年限</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最高修</a:t>
                      </a:r>
                    </a:p>
                    <a:p>
                      <a:pPr algn="ctr">
                        <a:spcAft>
                          <a:spcPts val="0"/>
                        </a:spcAft>
                      </a:pPr>
                      <a:r>
                        <a:rPr lang="zh-TW" sz="1800" kern="100">
                          <a:effectLst/>
                          <a:latin typeface="微軟正黑體" panose="020B0604030504040204" pitchFamily="34" charset="-120"/>
                          <a:ea typeface="微軟正黑體" panose="020B0604030504040204" pitchFamily="34" charset="-120"/>
                        </a:rPr>
                        <a:t>業年限</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學費收費基準</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雜費收費基準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備註</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51691068"/>
                  </a:ext>
                </a:extLst>
              </a:tr>
              <a:tr h="536090">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5854630"/>
                  </a:ext>
                </a:extLst>
              </a:tr>
            </a:tbl>
          </a:graphicData>
        </a:graphic>
      </p:graphicFrame>
    </p:spTree>
    <p:extLst>
      <p:ext uri="{BB962C8B-B14F-4D97-AF65-F5344CB8AC3E}">
        <p14:creationId xmlns:p14="http://schemas.microsoft.com/office/powerpoint/2010/main" val="4442983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89621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a:t>
            </a:r>
            <a:r>
              <a:rPr lang="en-US" altLang="zh-TW" sz="4400" dirty="0" smtClean="0">
                <a:solidFill>
                  <a:schemeClr val="accent6">
                    <a:lumMod val="50000"/>
                  </a:schemeClr>
                </a:solidFill>
              </a:rPr>
              <a:t>13-8 </a:t>
            </a:r>
            <a:r>
              <a:rPr lang="zh-TW" altLang="zh-TW" sz="4400" dirty="0" smtClean="0">
                <a:solidFill>
                  <a:schemeClr val="accent6">
                    <a:lumMod val="50000"/>
                  </a:schemeClr>
                </a:solidFill>
              </a:rPr>
              <a:t>學校</a:t>
            </a:r>
            <a:r>
              <a:rPr lang="zh-TW" altLang="en-US" sz="4400" dirty="0" smtClean="0">
                <a:solidFill>
                  <a:schemeClr val="accent6">
                    <a:lumMod val="50000"/>
                  </a:schemeClr>
                </a:solidFill>
              </a:rPr>
              <a:t>學制</a:t>
            </a:r>
            <a:r>
              <a:rPr lang="zh-TW" altLang="zh-TW" sz="4400" dirty="0" smtClean="0">
                <a:solidFill>
                  <a:schemeClr val="accent6">
                    <a:lumMod val="50000"/>
                  </a:schemeClr>
                </a:solidFill>
              </a:rPr>
              <a:t>資料</a:t>
            </a:r>
            <a:r>
              <a:rPr lang="zh-TW" altLang="zh-TW" sz="4400" dirty="0">
                <a:solidFill>
                  <a:schemeClr val="accent6">
                    <a:lumMod val="50000"/>
                  </a:schemeClr>
                </a:solidFill>
              </a:rPr>
              <a:t>表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64</a:t>
            </a:fld>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3055586427"/>
              </p:ext>
            </p:extLst>
          </p:nvPr>
        </p:nvGraphicFramePr>
        <p:xfrm>
          <a:off x="287247" y="1140988"/>
          <a:ext cx="11628527" cy="2603523"/>
        </p:xfrm>
        <a:graphic>
          <a:graphicData uri="http://schemas.openxmlformats.org/drawingml/2006/table">
            <a:tbl>
              <a:tblPr firstRow="1" firstCol="1" bandRow="1" bandCol="1">
                <a:tableStyleId>{5940675A-B579-460E-94D1-54222C63F5DA}</a:tableStyleId>
              </a:tblPr>
              <a:tblGrid>
                <a:gridCol w="1093616">
                  <a:extLst>
                    <a:ext uri="{9D8B030D-6E8A-4147-A177-3AD203B41FA5}">
                      <a16:colId xmlns:a16="http://schemas.microsoft.com/office/drawing/2014/main" val="836190953"/>
                    </a:ext>
                  </a:extLst>
                </a:gridCol>
                <a:gridCol w="1093616">
                  <a:extLst>
                    <a:ext uri="{9D8B030D-6E8A-4147-A177-3AD203B41FA5}">
                      <a16:colId xmlns:a16="http://schemas.microsoft.com/office/drawing/2014/main" val="2891303038"/>
                    </a:ext>
                  </a:extLst>
                </a:gridCol>
                <a:gridCol w="1093616">
                  <a:extLst>
                    <a:ext uri="{9D8B030D-6E8A-4147-A177-3AD203B41FA5}">
                      <a16:colId xmlns:a16="http://schemas.microsoft.com/office/drawing/2014/main" val="597989823"/>
                    </a:ext>
                  </a:extLst>
                </a:gridCol>
                <a:gridCol w="722839">
                  <a:extLst>
                    <a:ext uri="{9D8B030D-6E8A-4147-A177-3AD203B41FA5}">
                      <a16:colId xmlns:a16="http://schemas.microsoft.com/office/drawing/2014/main" val="243799650"/>
                    </a:ext>
                  </a:extLst>
                </a:gridCol>
                <a:gridCol w="1218990">
                  <a:extLst>
                    <a:ext uri="{9D8B030D-6E8A-4147-A177-3AD203B41FA5}">
                      <a16:colId xmlns:a16="http://schemas.microsoft.com/office/drawing/2014/main" val="1374812733"/>
                    </a:ext>
                  </a:extLst>
                </a:gridCol>
                <a:gridCol w="1218990">
                  <a:extLst>
                    <a:ext uri="{9D8B030D-6E8A-4147-A177-3AD203B41FA5}">
                      <a16:colId xmlns:a16="http://schemas.microsoft.com/office/drawing/2014/main" val="3929352514"/>
                    </a:ext>
                  </a:extLst>
                </a:gridCol>
                <a:gridCol w="1970702">
                  <a:extLst>
                    <a:ext uri="{9D8B030D-6E8A-4147-A177-3AD203B41FA5}">
                      <a16:colId xmlns:a16="http://schemas.microsoft.com/office/drawing/2014/main" val="1126076834"/>
                    </a:ext>
                  </a:extLst>
                </a:gridCol>
                <a:gridCol w="2122542">
                  <a:extLst>
                    <a:ext uri="{9D8B030D-6E8A-4147-A177-3AD203B41FA5}">
                      <a16:colId xmlns:a16="http://schemas.microsoft.com/office/drawing/2014/main" val="2529821183"/>
                    </a:ext>
                  </a:extLst>
                </a:gridCol>
                <a:gridCol w="1093616">
                  <a:extLst>
                    <a:ext uri="{9D8B030D-6E8A-4147-A177-3AD203B41FA5}">
                      <a16:colId xmlns:a16="http://schemas.microsoft.com/office/drawing/2014/main" val="1290656750"/>
                    </a:ext>
                  </a:extLst>
                </a:gridCol>
              </a:tblGrid>
              <a:tr h="2067433">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系所名稱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p>
                    <a:p>
                      <a:pPr algn="ctr">
                        <a:spcAft>
                          <a:spcPts val="0"/>
                        </a:spcAft>
                      </a:pPr>
                      <a:r>
                        <a:rPr lang="zh-TW" sz="1800" kern="100">
                          <a:effectLst/>
                          <a:latin typeface="微軟正黑體" panose="020B0604030504040204" pitchFamily="34" charset="-120"/>
                          <a:ea typeface="微軟正黑體" panose="020B0604030504040204" pitchFamily="34" charset="-120"/>
                        </a:rPr>
                        <a:t>名稱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畢業</a:t>
                      </a:r>
                    </a:p>
                    <a:p>
                      <a:pPr algn="ctr">
                        <a:spcAft>
                          <a:spcPts val="0"/>
                        </a:spcAft>
                      </a:pPr>
                      <a:r>
                        <a:rPr lang="zh-TW" sz="1800" kern="100">
                          <a:effectLst/>
                          <a:latin typeface="微軟正黑體" panose="020B0604030504040204" pitchFamily="34" charset="-120"/>
                          <a:ea typeface="微軟正黑體" panose="020B0604030504040204" pitchFamily="34" charset="-120"/>
                        </a:rPr>
                        <a:t>學分</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一般修</a:t>
                      </a:r>
                    </a:p>
                    <a:p>
                      <a:pPr algn="ctr">
                        <a:spcAft>
                          <a:spcPts val="0"/>
                        </a:spcAft>
                      </a:pPr>
                      <a:r>
                        <a:rPr lang="zh-TW" sz="1800" kern="100">
                          <a:effectLst/>
                          <a:latin typeface="微軟正黑體" panose="020B0604030504040204" pitchFamily="34" charset="-120"/>
                          <a:ea typeface="微軟正黑體" panose="020B0604030504040204" pitchFamily="34" charset="-120"/>
                        </a:rPr>
                        <a:t>業年限</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最高修</a:t>
                      </a:r>
                    </a:p>
                    <a:p>
                      <a:pPr algn="ctr">
                        <a:spcAft>
                          <a:spcPts val="0"/>
                        </a:spcAft>
                      </a:pPr>
                      <a:r>
                        <a:rPr lang="zh-TW" sz="1800" kern="100">
                          <a:effectLst/>
                          <a:latin typeface="微軟正黑體" panose="020B0604030504040204" pitchFamily="34" charset="-120"/>
                          <a:ea typeface="微軟正黑體" panose="020B0604030504040204" pitchFamily="34" charset="-120"/>
                        </a:rPr>
                        <a:t>業年限</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學費收費基準</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雜費收費基準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備註</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51691068"/>
                  </a:ext>
                </a:extLst>
              </a:tr>
              <a:tr h="536090">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5854630"/>
                  </a:ext>
                </a:extLst>
              </a:tr>
            </a:tbl>
          </a:graphicData>
        </a:graphic>
      </p:graphicFrame>
      <p:sp>
        <p:nvSpPr>
          <p:cNvPr id="11" name="矩形 10"/>
          <p:cNvSpPr/>
          <p:nvPr/>
        </p:nvSpPr>
        <p:spPr>
          <a:xfrm>
            <a:off x="287248" y="4034577"/>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雜費收費基準</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係</a:t>
            </a:r>
            <a:r>
              <a:rPr lang="zh-TW" altLang="zh-TW" sz="2400" dirty="0" smtClean="0">
                <a:latin typeface="微軟正黑體" panose="020B0604030504040204" pitchFamily="34" charset="-120"/>
                <a:ea typeface="微軟正黑體" panose="020B0604030504040204" pitchFamily="34" charset="-120"/>
              </a:rPr>
              <a:t>指</a:t>
            </a:r>
            <a:r>
              <a:rPr lang="zh-TW" altLang="en-US" sz="2400" dirty="0" smtClean="0">
                <a:latin typeface="微軟正黑體" panose="020B0604030504040204" pitchFamily="34" charset="-120"/>
                <a:ea typeface="微軟正黑體" panose="020B0604030504040204" pitchFamily="34" charset="-120"/>
              </a:rPr>
              <a:t>雜</a:t>
            </a:r>
            <a:r>
              <a:rPr lang="zh-TW" altLang="zh-TW" sz="2400" dirty="0" smtClean="0">
                <a:latin typeface="微軟正黑體" panose="020B0604030504040204" pitchFamily="34" charset="-120"/>
                <a:ea typeface="微軟正黑體" panose="020B0604030504040204" pitchFamily="34" charset="-120"/>
              </a:rPr>
              <a:t>費</a:t>
            </a:r>
            <a:r>
              <a:rPr lang="zh-TW" altLang="zh-TW" sz="2400" dirty="0">
                <a:latin typeface="微軟正黑體" panose="020B0604030504040204" pitchFamily="34" charset="-120"/>
                <a:ea typeface="微軟正黑體" panose="020B0604030504040204" pitchFamily="34" charset="-120"/>
              </a:rPr>
              <a:t>收費基準</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pPr lvl="0"/>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a:t>
            </a:r>
            <a:r>
              <a:rPr lang="zh-TW" altLang="zh-TW" dirty="0" smtClean="0">
                <a:latin typeface="微軟正黑體" panose="020B0604030504040204" pitchFamily="34" charset="-120"/>
                <a:ea typeface="微軟正黑體" panose="020B0604030504040204" pitchFamily="34" charset="-120"/>
              </a:rPr>
              <a:t>因應</a:t>
            </a:r>
            <a:r>
              <a:rPr lang="zh-TW" altLang="zh-TW" dirty="0">
                <a:latin typeface="微軟正黑體" panose="020B0604030504040204" pitchFamily="34" charset="-120"/>
                <a:ea typeface="微軟正黑體" panose="020B0604030504040204" pitchFamily="34" charset="-120"/>
              </a:rPr>
              <a:t>「大專院校校務資訊公開平台</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新增</a:t>
            </a:r>
            <a:r>
              <a:rPr lang="zh-TW" altLang="en-US" dirty="0" smtClean="0">
                <a:latin typeface="微軟正黑體" panose="020B0604030504040204" pitchFamily="34" charset="-120"/>
                <a:ea typeface="微軟正黑體" panose="020B0604030504040204" pitchFamily="34" charset="-120"/>
              </a:rPr>
              <a:t>欄位</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845750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89621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2800" dirty="0" smtClean="0">
                <a:solidFill>
                  <a:schemeClr val="accent6">
                    <a:lumMod val="50000"/>
                  </a:schemeClr>
                </a:solidFill>
              </a:rPr>
              <a:t>表</a:t>
            </a:r>
            <a:r>
              <a:rPr lang="en-US" altLang="zh-TW" sz="2800" dirty="0" smtClean="0">
                <a:solidFill>
                  <a:schemeClr val="accent6">
                    <a:lumMod val="50000"/>
                  </a:schemeClr>
                </a:solidFill>
              </a:rPr>
              <a:t>13-9</a:t>
            </a:r>
            <a:r>
              <a:rPr lang="zh-TW" altLang="zh-TW" sz="2800" dirty="0">
                <a:solidFill>
                  <a:schemeClr val="accent6">
                    <a:lumMod val="50000"/>
                  </a:schemeClr>
                </a:solidFill>
              </a:rPr>
              <a:t>校長、一級行政主管、學術主管及各類中心主管明細資料表</a:t>
            </a:r>
            <a:endParaRPr lang="zh-CN" altLang="en-US" sz="2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65</a:t>
            </a:fld>
            <a:endParaRPr lang="zh-TW" altLang="en-US" dirty="0"/>
          </a:p>
        </p:txBody>
      </p:sp>
      <p:graphicFrame>
        <p:nvGraphicFramePr>
          <p:cNvPr id="6" name="表格 5"/>
          <p:cNvGraphicFramePr>
            <a:graphicFrameLocks noGrp="1"/>
          </p:cNvGraphicFramePr>
          <p:nvPr>
            <p:extLst>
              <p:ext uri="{D42A27DB-BD31-4B8C-83A1-F6EECF244321}">
                <p14:modId xmlns:p14="http://schemas.microsoft.com/office/powerpoint/2010/main" val="449432176"/>
              </p:ext>
            </p:extLst>
          </p:nvPr>
        </p:nvGraphicFramePr>
        <p:xfrm>
          <a:off x="287248" y="1076416"/>
          <a:ext cx="11628527" cy="2854741"/>
        </p:xfrm>
        <a:graphic>
          <a:graphicData uri="http://schemas.openxmlformats.org/drawingml/2006/table">
            <a:tbl>
              <a:tblPr firstRow="1" firstCol="1" bandRow="1" bandCol="1">
                <a:tableStyleId>{5940675A-B579-460E-94D1-54222C63F5DA}</a:tableStyleId>
              </a:tblPr>
              <a:tblGrid>
                <a:gridCol w="2847042">
                  <a:extLst>
                    <a:ext uri="{9D8B030D-6E8A-4147-A177-3AD203B41FA5}">
                      <a16:colId xmlns:a16="http://schemas.microsoft.com/office/drawing/2014/main" val="4240049063"/>
                    </a:ext>
                  </a:extLst>
                </a:gridCol>
                <a:gridCol w="954656">
                  <a:extLst>
                    <a:ext uri="{9D8B030D-6E8A-4147-A177-3AD203B41FA5}">
                      <a16:colId xmlns:a16="http://schemas.microsoft.com/office/drawing/2014/main" val="4240634866"/>
                    </a:ext>
                  </a:extLst>
                </a:gridCol>
                <a:gridCol w="951272">
                  <a:extLst>
                    <a:ext uri="{9D8B030D-6E8A-4147-A177-3AD203B41FA5}">
                      <a16:colId xmlns:a16="http://schemas.microsoft.com/office/drawing/2014/main" val="3662400007"/>
                    </a:ext>
                  </a:extLst>
                </a:gridCol>
                <a:gridCol w="954656">
                  <a:extLst>
                    <a:ext uri="{9D8B030D-6E8A-4147-A177-3AD203B41FA5}">
                      <a16:colId xmlns:a16="http://schemas.microsoft.com/office/drawing/2014/main" val="2213363089"/>
                    </a:ext>
                  </a:extLst>
                </a:gridCol>
                <a:gridCol w="954656">
                  <a:extLst>
                    <a:ext uri="{9D8B030D-6E8A-4147-A177-3AD203B41FA5}">
                      <a16:colId xmlns:a16="http://schemas.microsoft.com/office/drawing/2014/main" val="3764426678"/>
                    </a:ext>
                  </a:extLst>
                </a:gridCol>
                <a:gridCol w="1167930">
                  <a:extLst>
                    <a:ext uri="{9D8B030D-6E8A-4147-A177-3AD203B41FA5}">
                      <a16:colId xmlns:a16="http://schemas.microsoft.com/office/drawing/2014/main" val="2540691354"/>
                    </a:ext>
                  </a:extLst>
                </a:gridCol>
                <a:gridCol w="1171316">
                  <a:extLst>
                    <a:ext uri="{9D8B030D-6E8A-4147-A177-3AD203B41FA5}">
                      <a16:colId xmlns:a16="http://schemas.microsoft.com/office/drawing/2014/main" val="642389064"/>
                    </a:ext>
                  </a:extLst>
                </a:gridCol>
                <a:gridCol w="1171316">
                  <a:extLst>
                    <a:ext uri="{9D8B030D-6E8A-4147-A177-3AD203B41FA5}">
                      <a16:colId xmlns:a16="http://schemas.microsoft.com/office/drawing/2014/main" val="3050460770"/>
                    </a:ext>
                  </a:extLst>
                </a:gridCol>
                <a:gridCol w="1455683">
                  <a:extLst>
                    <a:ext uri="{9D8B030D-6E8A-4147-A177-3AD203B41FA5}">
                      <a16:colId xmlns:a16="http://schemas.microsoft.com/office/drawing/2014/main" val="942669197"/>
                    </a:ext>
                  </a:extLst>
                </a:gridCol>
              </a:tblGrid>
              <a:tr h="660181">
                <a:tc>
                  <a:txBody>
                    <a:bodyPr/>
                    <a:lstStyle/>
                    <a:p>
                      <a:pPr algn="ctr">
                        <a:lnSpc>
                          <a:spcPct val="100000"/>
                        </a:lnSpc>
                      </a:pPr>
                      <a:r>
                        <a:rPr lang="zh-TW" sz="1800" b="1" kern="100" dirty="0">
                          <a:solidFill>
                            <a:srgbClr val="FF0000"/>
                          </a:solidFill>
                          <a:effectLst/>
                          <a:latin typeface="微軟正黑體" panose="020B0604030504040204" pitchFamily="34" charset="-120"/>
                          <a:ea typeface="微軟正黑體" panose="020B0604030504040204" pitchFamily="34" charset="-120"/>
                        </a:rPr>
                        <a:t>身份類別</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a:txBody>
                    <a:bodyPr/>
                    <a:lstStyle/>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單位</a:t>
                      </a:r>
                      <a:endParaRPr lang="en-US" altLang="zh-TW" sz="1800" kern="100" dirty="0" smtClean="0">
                        <a:effectLst/>
                        <a:latin typeface="微軟正黑體" panose="020B0604030504040204" pitchFamily="34" charset="-120"/>
                        <a:ea typeface="微軟正黑體" panose="020B0604030504040204" pitchFamily="34" charset="-120"/>
                      </a:endParaRPr>
                    </a:p>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名稱</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a:effectLst/>
                          <a:latin typeface="微軟正黑體" panose="020B0604030504040204" pitchFamily="34" charset="-120"/>
                          <a:ea typeface="微軟正黑體" panose="020B0604030504040204" pitchFamily="34" charset="-120"/>
                        </a:rPr>
                        <a:t>姓名</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a:effectLst/>
                          <a:latin typeface="微軟正黑體" panose="020B0604030504040204" pitchFamily="34" charset="-120"/>
                          <a:ea typeface="微軟正黑體" panose="020B0604030504040204" pitchFamily="34" charset="-120"/>
                        </a:rPr>
                        <a:t>性別</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a:effectLst/>
                          <a:latin typeface="微軟正黑體" panose="020B0604030504040204" pitchFamily="34" charset="-120"/>
                          <a:ea typeface="微軟正黑體" panose="020B0604030504040204" pitchFamily="34" charset="-120"/>
                        </a:rPr>
                        <a:t>職稱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公務</a:t>
                      </a:r>
                      <a:endParaRPr lang="en-US" altLang="zh-TW" sz="1800" kern="100" dirty="0" smtClean="0">
                        <a:effectLst/>
                        <a:latin typeface="微軟正黑體" panose="020B0604030504040204" pitchFamily="34" charset="-120"/>
                        <a:ea typeface="微軟正黑體" panose="020B0604030504040204" pitchFamily="34" charset="-120"/>
                      </a:endParaRPr>
                    </a:p>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聯絡電話</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dirty="0">
                          <a:effectLst/>
                          <a:latin typeface="微軟正黑體" panose="020B0604030504040204" pitchFamily="34" charset="-120"/>
                          <a:ea typeface="微軟正黑體" panose="020B0604030504040204" pitchFamily="34" charset="-120"/>
                        </a:rPr>
                        <a:t>分機號碼</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公務</a:t>
                      </a:r>
                      <a:endParaRPr lang="en-US" altLang="zh-TW" sz="1800" kern="100" dirty="0" smtClean="0">
                        <a:effectLst/>
                        <a:latin typeface="微軟正黑體" panose="020B0604030504040204" pitchFamily="34" charset="-120"/>
                        <a:ea typeface="微軟正黑體" panose="020B0604030504040204" pitchFamily="34" charset="-120"/>
                      </a:endParaRPr>
                    </a:p>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傳真</a:t>
                      </a:r>
                      <a:r>
                        <a:rPr lang="zh-TW" sz="1800" kern="100" dirty="0">
                          <a:effectLst/>
                          <a:latin typeface="微軟正黑體" panose="020B0604030504040204" pitchFamily="34" charset="-120"/>
                          <a:ea typeface="微軟正黑體" panose="020B0604030504040204" pitchFamily="34" charset="-120"/>
                        </a:rPr>
                        <a:t>電話</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T w="38100" cap="flat" cmpd="sng" algn="ctr">
                      <a:solidFill>
                        <a:schemeClr val="tx1"/>
                      </a:solidFill>
                      <a:prstDash val="solid"/>
                      <a:round/>
                      <a:headEnd type="none" w="med" len="med"/>
                      <a:tailEnd type="none" w="med" len="med"/>
                    </a:lnT>
                  </a:tcPr>
                </a:tc>
                <a:tc>
                  <a:txBody>
                    <a:bodyPr/>
                    <a:lstStyle/>
                    <a:p>
                      <a:pPr algn="ctr">
                        <a:lnSpc>
                          <a:spcPct val="100000"/>
                        </a:lnSpc>
                      </a:pPr>
                      <a:r>
                        <a:rPr lang="zh-TW" sz="1800" kern="100" dirty="0">
                          <a:effectLst/>
                          <a:latin typeface="微軟正黑體" panose="020B0604030504040204" pitchFamily="34" charset="-120"/>
                          <a:ea typeface="微軟正黑體" panose="020B0604030504040204" pitchFamily="34" charset="-120"/>
                        </a:rPr>
                        <a:t>公務</a:t>
                      </a:r>
                      <a:r>
                        <a:rPr lang="zh-TW" sz="1800" kern="100" dirty="0" smtClean="0">
                          <a:effectLst/>
                          <a:latin typeface="微軟正黑體" panose="020B0604030504040204" pitchFamily="34" charset="-120"/>
                          <a:ea typeface="微軟正黑體" panose="020B0604030504040204" pitchFamily="34" charset="-120"/>
                        </a:rPr>
                        <a:t>電子</a:t>
                      </a:r>
                      <a:endParaRPr lang="en-US" altLang="zh-TW" sz="1800" kern="100" dirty="0" smtClean="0">
                        <a:effectLst/>
                        <a:latin typeface="微軟正黑體" panose="020B0604030504040204" pitchFamily="34" charset="-120"/>
                        <a:ea typeface="微軟正黑體" panose="020B0604030504040204" pitchFamily="34" charset="-120"/>
                      </a:endParaRPr>
                    </a:p>
                    <a:p>
                      <a:pPr algn="ctr">
                        <a:lnSpc>
                          <a:spcPct val="100000"/>
                        </a:lnSpc>
                      </a:pPr>
                      <a:r>
                        <a:rPr lang="zh-TW" sz="1800" kern="100" dirty="0" smtClean="0">
                          <a:effectLst/>
                          <a:latin typeface="微軟正黑體" panose="020B0604030504040204" pitchFamily="34" charset="-120"/>
                          <a:ea typeface="微軟正黑體" panose="020B0604030504040204" pitchFamily="34" charset="-120"/>
                        </a:rPr>
                        <a:t>郵件</a:t>
                      </a:r>
                      <a:r>
                        <a:rPr lang="zh-TW" sz="1800" kern="100" dirty="0">
                          <a:effectLst/>
                          <a:latin typeface="微軟正黑體" panose="020B0604030504040204" pitchFamily="34" charset="-120"/>
                          <a:ea typeface="微軟正黑體" panose="020B0604030504040204" pitchFamily="34" charset="-120"/>
                        </a:rPr>
                        <a:t>信箱</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19333069"/>
                  </a:ext>
                </a:extLst>
              </a:tr>
              <a:tr h="2145592">
                <a:tc>
                  <a:txBody>
                    <a:bodyPr/>
                    <a:lstStyle/>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校長</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副校長</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一級行政單位主管</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一級學術單位主管</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學術</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學院</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主管</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學術</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系所</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主管</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學術</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學位學程</a:t>
                      </a: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主管</a:t>
                      </a:r>
                    </a:p>
                    <a:p>
                      <a:pPr>
                        <a:lnSpc>
                          <a:spcPct val="100000"/>
                        </a:lnSpc>
                      </a:pPr>
                      <a:r>
                        <a:rPr lang="en-US" sz="1800" b="1" kern="10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其他單位主管</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tc>
                  <a:txBody>
                    <a:bodyPr/>
                    <a:lstStyle/>
                    <a:p>
                      <a:pPr algn="ctr">
                        <a:lnSpc>
                          <a:spcPct val="100000"/>
                        </a:lnSpc>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a:effectLst/>
                          <a:latin typeface="微軟正黑體" panose="020B0604030504040204" pitchFamily="34" charset="-120"/>
                          <a:ea typeface="微軟正黑體" panose="020B0604030504040204" pitchFamily="34" charset="-120"/>
                        </a:rPr>
                        <a:t> </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lnSpc>
                          <a:spcPct val="100000"/>
                        </a:lnSpc>
                      </a:pP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8432517"/>
                  </a:ext>
                </a:extLst>
              </a:tr>
            </a:tbl>
          </a:graphicData>
        </a:graphic>
      </p:graphicFrame>
      <p:sp>
        <p:nvSpPr>
          <p:cNvPr id="10" name="矩形 9"/>
          <p:cNvSpPr/>
          <p:nvPr/>
        </p:nvSpPr>
        <p:spPr>
          <a:xfrm>
            <a:off x="287248" y="4034577"/>
            <a:ext cx="11599952" cy="1754326"/>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副校長</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副校長：請審慎確認該職位人員，若無資料請填報「無</a:t>
            </a:r>
            <a:r>
              <a:rPr lang="zh-TW"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TW" sz="2400" dirty="0" smtClean="0">
                <a:latin typeface="微軟正黑體" panose="020B0604030504040204" pitchFamily="34" charset="-120"/>
                <a:ea typeface="微軟正黑體" panose="020B0604030504040204" pitchFamily="34" charset="-120"/>
              </a:rPr>
              <a:t>    </a:t>
            </a:r>
          </a:p>
          <a:p>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a:t>
            </a:r>
            <a:r>
              <a:rPr lang="zh-TW" altLang="zh-TW" dirty="0" smtClean="0">
                <a:latin typeface="微軟正黑體" panose="020B0604030504040204" pitchFamily="34" charset="-120"/>
                <a:ea typeface="微軟正黑體" panose="020B0604030504040204" pitchFamily="34" charset="-120"/>
              </a:rPr>
              <a:t>因應</a:t>
            </a:r>
            <a:r>
              <a:rPr lang="zh-TW" altLang="zh-TW" dirty="0">
                <a:latin typeface="微軟正黑體" panose="020B0604030504040204" pitchFamily="34" charset="-120"/>
                <a:ea typeface="微軟正黑體" panose="020B0604030504040204" pitchFamily="34" charset="-120"/>
              </a:rPr>
              <a:t>「高等教育資訊整合平台」</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6481651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491439"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a:solidFill>
                  <a:schemeClr val="accent6">
                    <a:lumMod val="50000"/>
                  </a:schemeClr>
                </a:solidFill>
              </a:rPr>
              <a:t>14-5</a:t>
            </a:r>
            <a:r>
              <a:rPr lang="zh-TW" altLang="zh-TW" sz="4400" dirty="0">
                <a:solidFill>
                  <a:schemeClr val="accent6">
                    <a:lumMod val="50000"/>
                  </a:schemeClr>
                </a:solidFill>
              </a:rPr>
              <a:t>各種智慧財產權衍生運用總金額表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66</a:t>
            </a:fld>
            <a:endParaRPr lang="zh-TW" altLang="en-US" dirty="0"/>
          </a:p>
        </p:txBody>
      </p:sp>
      <p:sp>
        <p:nvSpPr>
          <p:cNvPr id="10" name="矩形 9"/>
          <p:cNvSpPr/>
          <p:nvPr/>
        </p:nvSpPr>
        <p:spPr>
          <a:xfrm>
            <a:off x="287248" y="4034577"/>
            <a:ext cx="11599952" cy="2123658"/>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須繳交科發基金</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繳交科發基金的認列，原則上為與學校簽訂合約之單位；但若於合約上有明確說明研發成果</a:t>
            </a:r>
            <a:r>
              <a:rPr lang="zh-TW" altLang="zh-TW" sz="2400" dirty="0" smtClean="0">
                <a:latin typeface="微軟正黑體" panose="020B0604030504040204" pitchFamily="34" charset="-120"/>
                <a:ea typeface="微軟正黑體" panose="020B0604030504040204" pitchFamily="34" charset="-120"/>
              </a:rPr>
              <a:t>收入</a:t>
            </a:r>
            <a:r>
              <a:rPr lang="zh-TW" altLang="en-US" sz="2400" b="1" dirty="0" smtClean="0">
                <a:solidFill>
                  <a:srgbClr val="FF0000"/>
                </a:solidFill>
                <a:latin typeface="微軟正黑體" panose="020B0604030504040204" pitchFamily="34" charset="-120"/>
                <a:ea typeface="微軟正黑體" panose="020B0604030504040204" pitchFamily="34" charset="-120"/>
              </a:rPr>
              <a:t>由</a:t>
            </a:r>
            <a:r>
              <a:rPr lang="zh-TW" altLang="zh-TW" sz="2400" b="1" dirty="0" smtClean="0">
                <a:solidFill>
                  <a:srgbClr val="FF0000"/>
                </a:solidFill>
                <a:latin typeface="微軟正黑體" panose="020B0604030504040204" pitchFamily="34" charset="-120"/>
                <a:ea typeface="微軟正黑體" panose="020B0604030504040204" pitchFamily="34" charset="-120"/>
              </a:rPr>
              <a:t>學校</a:t>
            </a:r>
            <a:r>
              <a:rPr lang="zh-TW" altLang="zh-TW" sz="2400" b="1" dirty="0">
                <a:solidFill>
                  <a:srgbClr val="FF0000"/>
                </a:solidFill>
                <a:latin typeface="微軟正黑體" panose="020B0604030504040204" pitchFamily="34" charset="-120"/>
                <a:ea typeface="微軟正黑體" panose="020B0604030504040204" pitchFamily="34" charset="-120"/>
              </a:rPr>
              <a:t>轉交予本表所列政府部會歸入國庫者，其繳納單位可認定合約所列之政府部會</a:t>
            </a:r>
            <a:r>
              <a:rPr lang="zh-TW" altLang="zh-TW" sz="2400" dirty="0">
                <a:latin typeface="微軟正黑體" panose="020B0604030504040204" pitchFamily="34" charset="-120"/>
                <a:ea typeface="微軟正黑體" panose="020B0604030504040204" pitchFamily="34" charset="-120"/>
              </a:rPr>
              <a:t>；若於合約上無註明者，認定以簽訂合約的單位性質為認列基準。</a:t>
            </a:r>
          </a:p>
          <a:p>
            <a:pPr lvl="0"/>
            <a:r>
              <a:rPr lang="en-US" altLang="zh-TW" sz="2400"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高等教育評鑑中心</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需求定義</a:t>
            </a:r>
            <a:r>
              <a:rPr lang="zh-TW" altLang="en-US" dirty="0">
                <a:latin typeface="微軟正黑體" panose="020B0604030504040204" pitchFamily="34" charset="-120"/>
                <a:ea typeface="微軟正黑體" panose="020B0604030504040204" pitchFamily="34" charset="-120"/>
              </a:rPr>
              <a:t>修訂</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graphicFrame>
        <p:nvGraphicFramePr>
          <p:cNvPr id="7" name="表格 6"/>
          <p:cNvGraphicFramePr>
            <a:graphicFrameLocks noGrp="1"/>
          </p:cNvGraphicFramePr>
          <p:nvPr>
            <p:extLst>
              <p:ext uri="{D42A27DB-BD31-4B8C-83A1-F6EECF244321}">
                <p14:modId xmlns:p14="http://schemas.microsoft.com/office/powerpoint/2010/main" val="999716637"/>
              </p:ext>
            </p:extLst>
          </p:nvPr>
        </p:nvGraphicFramePr>
        <p:xfrm>
          <a:off x="287248" y="1175297"/>
          <a:ext cx="11599952" cy="2646138"/>
        </p:xfrm>
        <a:graphic>
          <a:graphicData uri="http://schemas.openxmlformats.org/drawingml/2006/table">
            <a:tbl>
              <a:tblPr firstRow="1" firstCol="1" bandRow="1">
                <a:tableStyleId>{5940675A-B579-460E-94D1-54222C63F5DA}</a:tableStyleId>
              </a:tblPr>
              <a:tblGrid>
                <a:gridCol w="653263">
                  <a:extLst>
                    <a:ext uri="{9D8B030D-6E8A-4147-A177-3AD203B41FA5}">
                      <a16:colId xmlns:a16="http://schemas.microsoft.com/office/drawing/2014/main" val="1917199921"/>
                    </a:ext>
                  </a:extLst>
                </a:gridCol>
                <a:gridCol w="653960">
                  <a:extLst>
                    <a:ext uri="{9D8B030D-6E8A-4147-A177-3AD203B41FA5}">
                      <a16:colId xmlns:a16="http://schemas.microsoft.com/office/drawing/2014/main" val="955738578"/>
                    </a:ext>
                  </a:extLst>
                </a:gridCol>
                <a:gridCol w="653960">
                  <a:extLst>
                    <a:ext uri="{9D8B030D-6E8A-4147-A177-3AD203B41FA5}">
                      <a16:colId xmlns:a16="http://schemas.microsoft.com/office/drawing/2014/main" val="3983182962"/>
                    </a:ext>
                  </a:extLst>
                </a:gridCol>
                <a:gridCol w="758426">
                  <a:extLst>
                    <a:ext uri="{9D8B030D-6E8A-4147-A177-3AD203B41FA5}">
                      <a16:colId xmlns:a16="http://schemas.microsoft.com/office/drawing/2014/main" val="1224718231"/>
                    </a:ext>
                  </a:extLst>
                </a:gridCol>
                <a:gridCol w="793945">
                  <a:extLst>
                    <a:ext uri="{9D8B030D-6E8A-4147-A177-3AD203B41FA5}">
                      <a16:colId xmlns:a16="http://schemas.microsoft.com/office/drawing/2014/main" val="389137263"/>
                    </a:ext>
                  </a:extLst>
                </a:gridCol>
                <a:gridCol w="888661">
                  <a:extLst>
                    <a:ext uri="{9D8B030D-6E8A-4147-A177-3AD203B41FA5}">
                      <a16:colId xmlns:a16="http://schemas.microsoft.com/office/drawing/2014/main" val="1599516773"/>
                    </a:ext>
                  </a:extLst>
                </a:gridCol>
                <a:gridCol w="888661">
                  <a:extLst>
                    <a:ext uri="{9D8B030D-6E8A-4147-A177-3AD203B41FA5}">
                      <a16:colId xmlns:a16="http://schemas.microsoft.com/office/drawing/2014/main" val="2125387948"/>
                    </a:ext>
                  </a:extLst>
                </a:gridCol>
                <a:gridCol w="986860">
                  <a:extLst>
                    <a:ext uri="{9D8B030D-6E8A-4147-A177-3AD203B41FA5}">
                      <a16:colId xmlns:a16="http://schemas.microsoft.com/office/drawing/2014/main" val="264381597"/>
                    </a:ext>
                  </a:extLst>
                </a:gridCol>
                <a:gridCol w="830427">
                  <a:extLst>
                    <a:ext uri="{9D8B030D-6E8A-4147-A177-3AD203B41FA5}">
                      <a16:colId xmlns:a16="http://schemas.microsoft.com/office/drawing/2014/main" val="3591755623"/>
                    </a:ext>
                  </a:extLst>
                </a:gridCol>
                <a:gridCol w="1106905">
                  <a:extLst>
                    <a:ext uri="{9D8B030D-6E8A-4147-A177-3AD203B41FA5}">
                      <a16:colId xmlns:a16="http://schemas.microsoft.com/office/drawing/2014/main" val="271330076"/>
                    </a:ext>
                  </a:extLst>
                </a:gridCol>
                <a:gridCol w="1299410">
                  <a:extLst>
                    <a:ext uri="{9D8B030D-6E8A-4147-A177-3AD203B41FA5}">
                      <a16:colId xmlns:a16="http://schemas.microsoft.com/office/drawing/2014/main" val="633087858"/>
                    </a:ext>
                  </a:extLst>
                </a:gridCol>
                <a:gridCol w="2085474">
                  <a:extLst>
                    <a:ext uri="{9D8B030D-6E8A-4147-A177-3AD203B41FA5}">
                      <a16:colId xmlns:a16="http://schemas.microsoft.com/office/drawing/2014/main" val="2593573059"/>
                    </a:ext>
                  </a:extLst>
                </a:gridCol>
              </a:tblGrid>
              <a:tr h="918123">
                <a:tc rowSpan="2">
                  <a:txBody>
                    <a:bodyPr/>
                    <a:lstStyle/>
                    <a:p>
                      <a:pPr>
                        <a:lnSpc>
                          <a:spcPts val="1500"/>
                        </a:lnSpc>
                        <a:spcAft>
                          <a:spcPts val="0"/>
                        </a:spcAft>
                      </a:pPr>
                      <a:r>
                        <a:rPr lang="zh-TW" sz="1800" kern="100">
                          <a:effectLst/>
                          <a:latin typeface="微軟正黑體" panose="020B0604030504040204" pitchFamily="34" charset="-120"/>
                          <a:ea typeface="微軟正黑體" panose="020B0604030504040204" pitchFamily="34" charset="-120"/>
                        </a:rPr>
                        <a:t>年度</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10">
                  <a:txBody>
                    <a:bodyPr/>
                    <a:lstStyle/>
                    <a:p>
                      <a:pPr algn="ctr">
                        <a:lnSpc>
                          <a:spcPts val="1500"/>
                        </a:lnSpc>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須繳交科發基金</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a:txBody>
                    <a:bodyPr/>
                    <a:lstStyle/>
                    <a:p>
                      <a:pPr algn="ctr">
                        <a:lnSpc>
                          <a:spcPts val="1500"/>
                        </a:lnSpc>
                        <a:spcAft>
                          <a:spcPts val="0"/>
                        </a:spcAft>
                      </a:pPr>
                      <a:r>
                        <a:rPr lang="zh-TW" sz="1800" kern="100">
                          <a:effectLst/>
                          <a:latin typeface="微軟正黑體" panose="020B0604030504040204" pitchFamily="34" charset="-120"/>
                          <a:ea typeface="微軟正黑體" panose="020B0604030504040204" pitchFamily="34" charset="-120"/>
                        </a:rPr>
                        <a:t>不須繳交科發基金</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86611605"/>
                  </a:ext>
                </a:extLst>
              </a:tr>
              <a:tr h="1728015">
                <a:tc vMerge="1">
                  <a:txBody>
                    <a:bodyPr/>
                    <a:lstStyle/>
                    <a:p>
                      <a:endParaRPr lang="zh-TW" altLang="en-US"/>
                    </a:p>
                  </a:txBody>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科技部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經濟部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農委會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內政部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衛生福利部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原子能委員會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勞動部</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中研院</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smtClean="0">
                          <a:effectLst/>
                          <a:latin typeface="微軟正黑體" panose="020B0604030504040204" pitchFamily="34" charset="-120"/>
                          <a:ea typeface="微軟正黑體" panose="020B0604030504040204" pitchFamily="34" charset="-120"/>
                        </a:rPr>
                        <a:t>故宮博物院</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其他部會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lnSpc>
                          <a:spcPts val="1500"/>
                        </a:lnSpc>
                        <a:spcAft>
                          <a:spcPts val="0"/>
                        </a:spcAft>
                      </a:pPr>
                      <a:r>
                        <a:rPr lang="zh-TW" sz="1800" kern="100" dirty="0">
                          <a:effectLst/>
                          <a:latin typeface="微軟正黑體" panose="020B0604030504040204" pitchFamily="34" charset="-120"/>
                          <a:ea typeface="微軟正黑體" panose="020B0604030504040204" pitchFamily="34" charset="-120"/>
                        </a:rPr>
                        <a:t>金額</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185" marR="68185"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8542883"/>
                  </a:ext>
                </a:extLst>
              </a:tr>
            </a:tbl>
          </a:graphicData>
        </a:graphic>
      </p:graphicFrame>
    </p:spTree>
    <p:extLst>
      <p:ext uri="{BB962C8B-B14F-4D97-AF65-F5344CB8AC3E}">
        <p14:creationId xmlns:p14="http://schemas.microsoft.com/office/powerpoint/2010/main" val="9388424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5</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聯絡資訊</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1621528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聯絡資料</a:t>
            </a:r>
            <a:r>
              <a:rPr lang="en-US" altLang="zh-TW" sz="4400" dirty="0" smtClean="0">
                <a:solidFill>
                  <a:schemeClr val="accent6">
                    <a:lumMod val="50000"/>
                  </a:schemeClr>
                </a:solidFill>
              </a:rPr>
              <a:t>-</a:t>
            </a:r>
            <a:r>
              <a:rPr lang="zh-TW" altLang="en-US" sz="4400" dirty="0" smtClean="0">
                <a:solidFill>
                  <a:schemeClr val="accent6">
                    <a:lumMod val="50000"/>
                  </a:schemeClr>
                </a:solidFill>
              </a:rPr>
              <a:t>電話號碼</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제목 44"/>
          <p:cNvSpPr txBox="1">
            <a:spLocks/>
          </p:cNvSpPr>
          <p:nvPr/>
        </p:nvSpPr>
        <p:spPr bwMode="auto">
          <a:xfrm>
            <a:off x="2416175" y="1443038"/>
            <a:ext cx="7359650" cy="1581150"/>
          </a:xfrm>
          <a:prstGeom prst="rect">
            <a:avLst/>
          </a:prstGeom>
          <a:noFill/>
          <a:ln w="9525">
            <a:noFill/>
            <a:miter lim="800000"/>
            <a:headEnd/>
            <a:tailEnd/>
          </a:ln>
        </p:spPr>
        <p:txBody>
          <a:bodyPr anchor="ctr"/>
          <a:lstStyle/>
          <a:p>
            <a:pPr fontAlgn="auto">
              <a:spcBef>
                <a:spcPts val="0"/>
              </a:spcBef>
              <a:spcAft>
                <a:spcPts val="0"/>
              </a:spcAft>
              <a:defRPr/>
            </a:pPr>
            <a:r>
              <a:rPr kumimoji="0" lang="en-US" altLang="zh-TW" sz="9600" b="1" kern="0" dirty="0">
                <a:latin typeface="微軟正黑體" panose="020B0604030504040204" pitchFamily="34" charset="-120"/>
                <a:ea typeface="微軟正黑體" panose="020B0604030504040204" pitchFamily="34" charset="-120"/>
                <a:cs typeface="+mj-cs"/>
              </a:rPr>
              <a:t>05-5342601</a:t>
            </a:r>
            <a:endParaRPr kumimoji="0" lang="en-US" altLang="ko-KR" sz="9600" b="1" kern="0" dirty="0">
              <a:latin typeface="微軟正黑體" panose="020B0604030504040204" pitchFamily="34" charset="-120"/>
              <a:ea typeface="微軟正黑體" panose="020B0604030504040204" pitchFamily="34" charset="-120"/>
              <a:cs typeface="+mj-cs"/>
            </a:endParaRPr>
          </a:p>
        </p:txBody>
      </p:sp>
      <p:sp>
        <p:nvSpPr>
          <p:cNvPr id="6" name="矩形 16"/>
          <p:cNvSpPr>
            <a:spLocks noChangeArrowheads="1"/>
          </p:cNvSpPr>
          <p:nvPr/>
        </p:nvSpPr>
        <p:spPr bwMode="auto">
          <a:xfrm>
            <a:off x="2416175" y="5588000"/>
            <a:ext cx="91376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kumimoji="0" lang="zh-TW" altLang="en-US" sz="3200" b="1" dirty="0">
                <a:solidFill>
                  <a:schemeClr val="tx1"/>
                </a:solidFill>
                <a:latin typeface="微軟正黑體" panose="020B0604030504040204" pitchFamily="34" charset="-120"/>
                <a:cs typeface="HY얕은샘물M"/>
              </a:rPr>
              <a:t>煩請確實依</a:t>
            </a:r>
            <a:r>
              <a:rPr kumimoji="0" lang="zh-TW" altLang="en-US" sz="3200" b="1" u="sng" dirty="0">
                <a:solidFill>
                  <a:srgbClr val="FF0000"/>
                </a:solidFill>
                <a:latin typeface="微軟正黑體" panose="020B0604030504040204" pitchFamily="34" charset="-120"/>
                <a:cs typeface="HY얕은샘물M"/>
              </a:rPr>
              <a:t>分機功能</a:t>
            </a:r>
            <a:r>
              <a:rPr kumimoji="0" lang="zh-TW" altLang="en-US" sz="3200" b="1" dirty="0">
                <a:solidFill>
                  <a:schemeClr val="tx1"/>
                </a:solidFill>
                <a:latin typeface="微軟正黑體" panose="020B0604030504040204" pitchFamily="34" charset="-120"/>
                <a:cs typeface="HY얕은샘물M"/>
              </a:rPr>
              <a:t>來電洽詢，可節省等待時間</a:t>
            </a:r>
            <a:r>
              <a:rPr kumimoji="0" lang="en-US" altLang="zh-TW" sz="3200" b="1" dirty="0">
                <a:solidFill>
                  <a:schemeClr val="tx1"/>
                </a:solidFill>
                <a:latin typeface="微軟正黑體" panose="020B0604030504040204" pitchFamily="34" charset="-120"/>
                <a:cs typeface="HY얕은샘물M"/>
              </a:rPr>
              <a:t> </a:t>
            </a:r>
            <a:endParaRPr kumimoji="0" lang="zh-TW" altLang="en-US" sz="3200" b="1" dirty="0">
              <a:solidFill>
                <a:schemeClr val="tx1"/>
              </a:solidFill>
              <a:latin typeface="微軟正黑體" panose="020B0604030504040204" pitchFamily="34" charset="-120"/>
              <a:cs typeface="HY얕은샘물M"/>
            </a:endParaRPr>
          </a:p>
        </p:txBody>
      </p:sp>
      <p:graphicFrame>
        <p:nvGraphicFramePr>
          <p:cNvPr id="7" name="資料庫圖表 6"/>
          <p:cNvGraphicFramePr/>
          <p:nvPr>
            <p:extLst>
              <p:ext uri="{D42A27DB-BD31-4B8C-83A1-F6EECF244321}">
                <p14:modId xmlns:p14="http://schemas.microsoft.com/office/powerpoint/2010/main" val="3626271368"/>
              </p:ext>
            </p:extLst>
          </p:nvPr>
        </p:nvGraphicFramePr>
        <p:xfrm>
          <a:off x="2586037" y="2312893"/>
          <a:ext cx="6910387" cy="359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投影片編號版面配置區 7"/>
          <p:cNvSpPr>
            <a:spLocks noGrp="1"/>
          </p:cNvSpPr>
          <p:nvPr>
            <p:ph type="sldNum" sz="quarter" idx="4"/>
          </p:nvPr>
        </p:nvSpPr>
        <p:spPr/>
        <p:txBody>
          <a:bodyPr/>
          <a:lstStyle/>
          <a:p>
            <a:fld id="{BA36ACD9-F410-4E0C-AA39-2C3CA9F8E6F8}" type="slidenum">
              <a:rPr lang="zh-TW" altLang="en-US" smtClean="0"/>
              <a:t>68</a:t>
            </a:fld>
            <a:endParaRPr lang="zh-TW" altLang="en-US" dirty="0"/>
          </a:p>
        </p:txBody>
      </p:sp>
    </p:spTree>
    <p:extLst>
      <p:ext uri="{BB962C8B-B14F-4D97-AF65-F5344CB8AC3E}">
        <p14:creationId xmlns:p14="http://schemas.microsoft.com/office/powerpoint/2010/main" val="307693227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聯絡資料</a:t>
            </a:r>
            <a:r>
              <a:rPr lang="en-US" altLang="zh-TW" sz="4400" dirty="0" smtClean="0">
                <a:solidFill>
                  <a:schemeClr val="accent6">
                    <a:lumMod val="50000"/>
                  </a:schemeClr>
                </a:solidFill>
              </a:rPr>
              <a:t>-</a:t>
            </a:r>
            <a:r>
              <a:rPr lang="zh-TW" altLang="en-US" sz="4400" dirty="0" smtClean="0">
                <a:solidFill>
                  <a:schemeClr val="accent6">
                    <a:lumMod val="50000"/>
                  </a:schemeClr>
                </a:solidFill>
              </a:rPr>
              <a:t>信箱功能</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8" name="矩形 16"/>
          <p:cNvSpPr>
            <a:spLocks noChangeArrowheads="1"/>
          </p:cNvSpPr>
          <p:nvPr/>
        </p:nvSpPr>
        <p:spPr bwMode="auto">
          <a:xfrm>
            <a:off x="2124075" y="5357813"/>
            <a:ext cx="100679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lang="zh-TW" altLang="en-US" sz="3200" b="1" dirty="0">
                <a:solidFill>
                  <a:schemeClr val="tx1"/>
                </a:solidFill>
                <a:latin typeface="微軟正黑體" panose="020B0604030504040204" pitchFamily="34" charset="-120"/>
                <a:cs typeface="HY얕은샘물M"/>
              </a:rPr>
              <a:t>煩請確實依</a:t>
            </a:r>
            <a:r>
              <a:rPr lang="zh-TW" altLang="en-US" sz="3200" b="1" u="sng" dirty="0">
                <a:solidFill>
                  <a:srgbClr val="FF0000"/>
                </a:solidFill>
                <a:latin typeface="微軟正黑體" panose="020B0604030504040204" pitchFamily="34" charset="-120"/>
                <a:cs typeface="HY얕은샘물M"/>
              </a:rPr>
              <a:t>信箱功能</a:t>
            </a:r>
            <a:r>
              <a:rPr lang="zh-TW" altLang="en-US" sz="3200" b="1" dirty="0">
                <a:solidFill>
                  <a:schemeClr val="tx1"/>
                </a:solidFill>
                <a:latin typeface="微軟正黑體" panose="020B0604030504040204" pitchFamily="34" charset="-120"/>
                <a:cs typeface="HY얕은샘물M"/>
              </a:rPr>
              <a:t>分類</a:t>
            </a:r>
            <a:r>
              <a:rPr lang="en-US" altLang="zh-TW" sz="3200" b="1" dirty="0">
                <a:solidFill>
                  <a:schemeClr val="tx1"/>
                </a:solidFill>
                <a:latin typeface="微軟正黑體" panose="020B0604030504040204" pitchFamily="34" charset="-120"/>
                <a:cs typeface="HY얕은샘물M"/>
              </a:rPr>
              <a:t>Mail</a:t>
            </a:r>
            <a:r>
              <a:rPr lang="zh-TW" altLang="en-US" sz="3200" b="1" dirty="0">
                <a:solidFill>
                  <a:schemeClr val="tx1"/>
                </a:solidFill>
                <a:latin typeface="微軟正黑體" panose="020B0604030504040204" pitchFamily="34" charset="-120"/>
                <a:cs typeface="HY얕은샘물M"/>
              </a:rPr>
              <a:t>問題，可節省轉信時間</a:t>
            </a:r>
            <a:endParaRPr lang="en-US" altLang="zh-TW" sz="3200" b="1" dirty="0">
              <a:solidFill>
                <a:schemeClr val="tx1"/>
              </a:solidFill>
              <a:latin typeface="微軟正黑體" panose="020B0604030504040204" pitchFamily="34" charset="-120"/>
              <a:cs typeface="HY얕은샘물M"/>
            </a:endParaRPr>
          </a:p>
          <a:p>
            <a:pPr eaLnBrk="1" hangingPunct="1">
              <a:lnSpc>
                <a:spcPts val="6500"/>
              </a:lnSpc>
              <a:spcBef>
                <a:spcPct val="0"/>
              </a:spcBef>
              <a:buClrTx/>
              <a:buSzTx/>
              <a:buFontTx/>
              <a:buNone/>
            </a:pPr>
            <a:r>
              <a:rPr kumimoji="0" lang="en-US" altLang="zh-TW" sz="1800" b="1" dirty="0">
                <a:solidFill>
                  <a:schemeClr val="tx1"/>
                </a:solidFill>
                <a:latin typeface="微軟正黑體" panose="020B0604030504040204" pitchFamily="34" charset="-120"/>
                <a:ea typeface="HY얕은샘물M"/>
                <a:cs typeface="HY얕은샘물M"/>
              </a:rPr>
              <a:t> </a:t>
            </a:r>
            <a:endParaRPr kumimoji="0" lang="zh-TW" altLang="en-US" sz="1800" b="1" dirty="0">
              <a:solidFill>
                <a:schemeClr val="tx1"/>
              </a:solidFill>
              <a:latin typeface="微軟正黑體" panose="020B0604030504040204" pitchFamily="34" charset="-120"/>
              <a:ea typeface="HY얕은샘물M"/>
              <a:cs typeface="HY얕은샘물M"/>
            </a:endParaRPr>
          </a:p>
        </p:txBody>
      </p:sp>
      <p:graphicFrame>
        <p:nvGraphicFramePr>
          <p:cNvPr id="9" name="資料庫圖表 8"/>
          <p:cNvGraphicFramePr/>
          <p:nvPr>
            <p:extLst>
              <p:ext uri="{D42A27DB-BD31-4B8C-83A1-F6EECF244321}">
                <p14:modId xmlns:p14="http://schemas.microsoft.com/office/powerpoint/2010/main" val="711350095"/>
              </p:ext>
            </p:extLst>
          </p:nvPr>
        </p:nvGraphicFramePr>
        <p:xfrm>
          <a:off x="1498735" y="403094"/>
          <a:ext cx="7940675" cy="5751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69</a:t>
            </a:fld>
            <a:endParaRPr lang="zh-TW" altLang="en-US" dirty="0"/>
          </a:p>
        </p:txBody>
      </p:sp>
    </p:spTree>
    <p:extLst>
      <p:ext uri="{BB962C8B-B14F-4D97-AF65-F5344CB8AC3E}">
        <p14:creationId xmlns:p14="http://schemas.microsoft.com/office/powerpoint/2010/main" val="30378347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開放瀏覽總量管制報表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5188921"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開放瀏覽總量管制報表：</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04/09</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04/30</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aphicFrame>
        <p:nvGraphicFramePr>
          <p:cNvPr id="15" name="表格 14"/>
          <p:cNvGraphicFramePr>
            <a:graphicFrameLocks noGrp="1"/>
          </p:cNvGraphicFramePr>
          <p:nvPr>
            <p:extLst>
              <p:ext uri="{D42A27DB-BD31-4B8C-83A1-F6EECF244321}">
                <p14:modId xmlns:p14="http://schemas.microsoft.com/office/powerpoint/2010/main" val="3560205222"/>
              </p:ext>
            </p:extLst>
          </p:nvPr>
        </p:nvGraphicFramePr>
        <p:xfrm>
          <a:off x="3739199" y="2740105"/>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4</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9</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grpSp>
        <p:nvGrpSpPr>
          <p:cNvPr id="16" name="组合 38"/>
          <p:cNvGrpSpPr/>
          <p:nvPr/>
        </p:nvGrpSpPr>
        <p:grpSpPr>
          <a:xfrm>
            <a:off x="1166067" y="1714875"/>
            <a:ext cx="10591414" cy="1037669"/>
            <a:chOff x="1216025" y="2955926"/>
            <a:chExt cx="1971675" cy="215900"/>
          </a:xfrm>
        </p:grpSpPr>
        <p:sp>
          <p:nvSpPr>
            <p:cNvPr id="1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7</a:t>
            </a:fld>
            <a:endParaRPr lang="zh-TW" altLang="en-US" dirty="0"/>
          </a:p>
        </p:txBody>
      </p:sp>
    </p:spTree>
    <p:extLst>
      <p:ext uri="{BB962C8B-B14F-4D97-AF65-F5344CB8AC3E}">
        <p14:creationId xmlns:p14="http://schemas.microsoft.com/office/powerpoint/2010/main" val="128910010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表冊資訊</a:t>
            </a:r>
            <a:r>
              <a:rPr lang="en-US" altLang="zh-TW" sz="4400" dirty="0" smtClean="0">
                <a:solidFill>
                  <a:schemeClr val="accent6">
                    <a:lumMod val="50000"/>
                  </a:schemeClr>
                </a:solidFill>
              </a:rPr>
              <a:t>-107</a:t>
            </a:r>
            <a:r>
              <a:rPr lang="zh-TW" altLang="en-US" sz="4400" dirty="0" smtClean="0">
                <a:solidFill>
                  <a:schemeClr val="accent6">
                    <a:lumMod val="50000"/>
                  </a:schemeClr>
                </a:solidFill>
              </a:rPr>
              <a:t>年</a:t>
            </a:r>
            <a:r>
              <a:rPr lang="en-US" altLang="zh-TW" sz="4400" dirty="0" smtClean="0">
                <a:solidFill>
                  <a:schemeClr val="accent6">
                    <a:lumMod val="50000"/>
                  </a:schemeClr>
                </a:solidFill>
              </a:rPr>
              <a:t>03</a:t>
            </a:r>
            <a:r>
              <a:rPr lang="zh-TW" altLang="en-US" sz="4400" dirty="0" smtClean="0">
                <a:solidFill>
                  <a:schemeClr val="accent6">
                    <a:lumMod val="50000"/>
                  </a:schemeClr>
                </a:solidFill>
              </a:rPr>
              <a:t>月填表手冊</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7" name="Rectangle 1"/>
          <p:cNvSpPr>
            <a:spLocks noChangeArrowheads="1"/>
          </p:cNvSpPr>
          <p:nvPr/>
        </p:nvSpPr>
        <p:spPr bwMode="auto">
          <a:xfrm>
            <a:off x="3557588" y="4167188"/>
            <a:ext cx="776605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107</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26</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可至本小組系統網站下載勘誤更正之</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正式表冊、說明會簡報</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電子檔；因響應環保表冊數量如不敷各校使用，煩請下載卓參</a:t>
            </a:r>
          </a:p>
        </p:txBody>
      </p:sp>
      <p:pic>
        <p:nvPicPr>
          <p:cNvPr id="10" name="그림 45" descr="개체_18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860550"/>
            <a:ext cx="19129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
          <p:cNvSpPr>
            <a:spLocks noChangeArrowheads="1"/>
          </p:cNvSpPr>
          <p:nvPr/>
        </p:nvSpPr>
        <p:spPr bwMode="auto">
          <a:xfrm>
            <a:off x="3538538" y="1611313"/>
            <a:ext cx="7802562"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為維護表冊正確性，煩請各校如發現表冊有誤植、錯別字</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之處，懇請</a:t>
            </a:r>
            <a:r>
              <a:rPr lang="zh-TW" altLang="en-US" sz="3200" b="1" dirty="0" smtClean="0">
                <a:latin typeface="微軟正黑體" panose="020B0604030504040204" pitchFamily="34" charset="-120"/>
                <a:ea typeface="微軟正黑體" panose="020B0604030504040204" pitchFamily="34" charset="-120"/>
                <a:cs typeface="Times New Roman" panose="02020603050405020304" pitchFamily="18" charset="0"/>
              </a:rPr>
              <a:t>於</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107</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23</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日前</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來電或來信不吝指正；俾使表冊品質提昇，協助之處不勝感激。</a:t>
            </a:r>
          </a:p>
        </p:txBody>
      </p:sp>
      <p:pic>
        <p:nvPicPr>
          <p:cNvPr id="12" name="그림 50" descr="개체_19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438650"/>
            <a:ext cx="18224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投影片編號版面配置區 4"/>
          <p:cNvSpPr>
            <a:spLocks noGrp="1"/>
          </p:cNvSpPr>
          <p:nvPr>
            <p:ph type="sldNum" sz="quarter" idx="4"/>
          </p:nvPr>
        </p:nvSpPr>
        <p:spPr/>
        <p:txBody>
          <a:bodyPr/>
          <a:lstStyle/>
          <a:p>
            <a:fld id="{BA36ACD9-F410-4E0C-AA39-2C3CA9F8E6F8}" type="slidenum">
              <a:rPr lang="zh-TW" altLang="en-US" smtClean="0"/>
              <a:t>70</a:t>
            </a:fld>
            <a:endParaRPr lang="zh-TW" altLang="en-US" dirty="0"/>
          </a:p>
        </p:txBody>
      </p:sp>
    </p:spTree>
    <p:extLst>
      <p:ext uri="{BB962C8B-B14F-4D97-AF65-F5344CB8AC3E}">
        <p14:creationId xmlns:p14="http://schemas.microsoft.com/office/powerpoint/2010/main" val="293661427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960371" y="2598203"/>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9600" b="1" dirty="0" smtClean="0">
                <a:latin typeface="微軟正黑體" panose="020B0604030504040204" pitchFamily="34" charset="-120"/>
                <a:ea typeface="微軟正黑體" panose="020B0604030504040204" pitchFamily="34" charset="-120"/>
              </a:rPr>
              <a:t>敬祝填表順利</a:t>
            </a:r>
            <a:endParaRPr lang="zh-TW" altLang="en-US" sz="9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6488113" y="4058637"/>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286253" cy="1037669"/>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0840464" y="4568995"/>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03283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03"/>
          <p:cNvSpPr/>
          <p:nvPr/>
        </p:nvSpPr>
        <p:spPr bwMode="auto">
          <a:xfrm>
            <a:off x="1067923" y="880106"/>
            <a:ext cx="5728198" cy="1038474"/>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45" name="群組 44"/>
          <p:cNvGrpSpPr/>
          <p:nvPr/>
        </p:nvGrpSpPr>
        <p:grpSpPr>
          <a:xfrm>
            <a:off x="1299181" y="1263271"/>
            <a:ext cx="10789232" cy="5594729"/>
            <a:chOff x="403481" y="1296522"/>
            <a:chExt cx="10789232" cy="5594729"/>
          </a:xfrm>
        </p:grpSpPr>
        <p:sp>
          <p:nvSpPr>
            <p:cNvPr id="5" name="Freeform 5"/>
            <p:cNvSpPr/>
            <p:nvPr/>
          </p:nvSpPr>
          <p:spPr bwMode="auto">
            <a:xfrm flipH="1">
              <a:off x="6143308" y="1297655"/>
              <a:ext cx="1722436" cy="465263"/>
            </a:xfrm>
            <a:custGeom>
              <a:avLst/>
              <a:gdLst>
                <a:gd name="T0" fmla="*/ 905 w 905"/>
                <a:gd name="T1" fmla="*/ 173 h 173"/>
                <a:gd name="T2" fmla="*/ 732 w 905"/>
                <a:gd name="T3" fmla="*/ 0 h 173"/>
                <a:gd name="T4" fmla="*/ 0 w 905"/>
                <a:gd name="T5" fmla="*/ 0 h 173"/>
              </a:gdLst>
              <a:ahLst/>
              <a:cxnLst>
                <a:cxn ang="0">
                  <a:pos x="T0" y="T1"/>
                </a:cxn>
                <a:cxn ang="0">
                  <a:pos x="T2" y="T3"/>
                </a:cxn>
                <a:cxn ang="0">
                  <a:pos x="T4" y="T5"/>
                </a:cxn>
              </a:cxnLst>
              <a:rect l="0" t="0" r="r" b="b"/>
              <a:pathLst>
                <a:path w="905" h="173">
                  <a:moveTo>
                    <a:pt x="905" y="173"/>
                  </a:moveTo>
                  <a:lnTo>
                    <a:pt x="732" y="0"/>
                  </a:lnTo>
                  <a:lnTo>
                    <a:pt x="0" y="0"/>
                  </a:lnTo>
                </a:path>
              </a:pathLst>
            </a:custGeom>
            <a:noFill/>
            <a:ln w="6350" cap="flat" cmpd="sng">
              <a:solidFill>
                <a:srgbClr val="A2897B"/>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 name="Rectangle 4"/>
            <p:cNvSpPr>
              <a:spLocks noChangeArrowheads="1"/>
            </p:cNvSpPr>
            <p:nvPr/>
          </p:nvSpPr>
          <p:spPr bwMode="auto">
            <a:xfrm>
              <a:off x="8204662" y="5005807"/>
              <a:ext cx="298805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TW" altLang="en-US" sz="2400" b="1" u="sng" dirty="0" smtClean="0">
                  <a:solidFill>
                    <a:srgbClr val="FF0000"/>
                  </a:solidFill>
                  <a:latin typeface="微軟正黑體" panose="020B0604030504040204" pitchFamily="34" charset="-120"/>
                  <a:ea typeface="微軟正黑體" panose="020B0604030504040204" pitchFamily="34" charset="-120"/>
                </a:rPr>
                <a:t>問題提問單</a:t>
              </a:r>
              <a:endParaRPr lang="en-US" altLang="zh-TW" sz="2400" b="1" u="sng" dirty="0" smtClean="0">
                <a:solidFill>
                  <a:srgbClr val="FF0000"/>
                </a:solidFill>
                <a:latin typeface="微軟正黑體" panose="020B0604030504040204" pitchFamily="34" charset="-120"/>
                <a:ea typeface="微軟正黑體" panose="020B0604030504040204" pitchFamily="34" charset="-120"/>
              </a:endParaRPr>
            </a:p>
            <a:p>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請自行撕取表冊最末頁之</a:t>
              </a:r>
              <a:r>
                <a:rPr lang="zh-TW" altLang="en-US" sz="2000" b="1" u="sng" dirty="0" smtClean="0">
                  <a:solidFill>
                    <a:srgbClr val="00B0F0"/>
                  </a:solidFill>
                  <a:latin typeface="微軟正黑體" panose="020B0604030504040204" pitchFamily="34" charset="-120"/>
                  <a:ea typeface="微軟正黑體" panose="020B0604030504040204" pitchFamily="34" charset="-120"/>
                </a:rPr>
                <a:t>問題提問單</a:t>
              </a:r>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，填畢煩請繳交至</a:t>
              </a:r>
              <a:r>
                <a:rPr lang="zh-TW" altLang="en-US" sz="2000" b="1" u="sng" dirty="0" smtClean="0">
                  <a:solidFill>
                    <a:srgbClr val="00B0F0"/>
                  </a:solidFill>
                  <a:latin typeface="微軟正黑體" panose="020B0604030504040204" pitchFamily="34" charset="-120"/>
                  <a:ea typeface="微軟正黑體" panose="020B0604030504040204" pitchFamily="34" charset="-120"/>
                </a:rPr>
                <a:t>簽到處</a:t>
              </a:r>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a:t>
              </a:r>
              <a:endParaRPr lang="zh-CN" altLang="en-US" sz="2000" dirty="0">
                <a:solidFill>
                  <a:schemeClr val="bg1">
                    <a:lumMod val="50000"/>
                  </a:schemeClr>
                </a:solidFill>
                <a:latin typeface="微軟正黑體" panose="020B0604030504040204" pitchFamily="34" charset="-120"/>
                <a:ea typeface="微軟正黑體" panose="020B0604030504040204" pitchFamily="34" charset="-120"/>
              </a:endParaRPr>
            </a:p>
          </p:txBody>
        </p:sp>
        <p:sp>
          <p:nvSpPr>
            <p:cNvPr id="6" name="Freeform 6"/>
            <p:cNvSpPr/>
            <p:nvPr/>
          </p:nvSpPr>
          <p:spPr bwMode="auto">
            <a:xfrm>
              <a:off x="3546892" y="3917925"/>
              <a:ext cx="1450853" cy="1011301"/>
            </a:xfrm>
            <a:custGeom>
              <a:avLst/>
              <a:gdLst>
                <a:gd name="T0" fmla="*/ 750 w 750"/>
                <a:gd name="T1" fmla="*/ 0 h 161"/>
                <a:gd name="T2" fmla="*/ 591 w 750"/>
                <a:gd name="T3" fmla="*/ 161 h 161"/>
                <a:gd name="T4" fmla="*/ 0 w 750"/>
                <a:gd name="T5" fmla="*/ 161 h 161"/>
              </a:gdLst>
              <a:ahLst/>
              <a:cxnLst>
                <a:cxn ang="0">
                  <a:pos x="T0" y="T1"/>
                </a:cxn>
                <a:cxn ang="0">
                  <a:pos x="T2" y="T3"/>
                </a:cxn>
                <a:cxn ang="0">
                  <a:pos x="T4" y="T5"/>
                </a:cxn>
              </a:cxnLst>
              <a:rect l="0" t="0" r="r" b="b"/>
              <a:pathLst>
                <a:path w="750" h="161">
                  <a:moveTo>
                    <a:pt x="750" y="0"/>
                  </a:moveTo>
                  <a:lnTo>
                    <a:pt x="591" y="161"/>
                  </a:lnTo>
                  <a:lnTo>
                    <a:pt x="0" y="161"/>
                  </a:lnTo>
                </a:path>
              </a:pathLst>
            </a:custGeom>
            <a:noFill/>
            <a:ln w="6350" cap="flat" cmpd="sng">
              <a:solidFill>
                <a:srgbClr val="A2897B"/>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Line 7"/>
            <p:cNvSpPr>
              <a:spLocks noChangeShapeType="1"/>
            </p:cNvSpPr>
            <p:nvPr/>
          </p:nvSpPr>
          <p:spPr bwMode="auto">
            <a:xfrm>
              <a:off x="7689273" y="4025903"/>
              <a:ext cx="515389" cy="831275"/>
            </a:xfrm>
            <a:prstGeom prst="line">
              <a:avLst/>
            </a:prstGeom>
            <a:noFill/>
            <a:ln w="6350" cmpd="sng">
              <a:solidFill>
                <a:srgbClr val="A2897B"/>
              </a:solidFill>
              <a:round/>
              <a:tailEnd type="oval" w="sm" len="sm"/>
            </a:ln>
            <a:extLst>
              <a:ext uri="{909E8E84-426E-40DD-AFC4-6F175D3DCCD1}">
                <a14:hiddenFill xmlns:a14="http://schemas.microsoft.com/office/drawing/2010/main">
                  <a:noFill/>
                </a14:hiddenFill>
              </a:ext>
            </a:extLst>
          </p:spPr>
          <p:txBody>
            <a:bodyPr/>
            <a:lstStyle/>
            <a:p>
              <a:endParaRPr lang="zh-CN" altLang="en-US"/>
            </a:p>
          </p:txBody>
        </p:sp>
        <p:sp>
          <p:nvSpPr>
            <p:cNvPr id="8" name="Freeform 8"/>
            <p:cNvSpPr/>
            <p:nvPr/>
          </p:nvSpPr>
          <p:spPr bwMode="auto">
            <a:xfrm>
              <a:off x="5571375" y="2349414"/>
              <a:ext cx="1957387" cy="4541837"/>
            </a:xfrm>
            <a:custGeom>
              <a:avLst/>
              <a:gdLst>
                <a:gd name="T0" fmla="*/ 232 w 668"/>
                <a:gd name="T1" fmla="*/ 1571 h 1571"/>
                <a:gd name="T2" fmla="*/ 437 w 668"/>
                <a:gd name="T3" fmla="*/ 1571 h 1571"/>
                <a:gd name="T4" fmla="*/ 384 w 668"/>
                <a:gd name="T5" fmla="*/ 806 h 1571"/>
                <a:gd name="T6" fmla="*/ 668 w 668"/>
                <a:gd name="T7" fmla="*/ 434 h 1571"/>
                <a:gd name="T8" fmla="*/ 366 w 668"/>
                <a:gd name="T9" fmla="*/ 705 h 1571"/>
                <a:gd name="T10" fmla="*/ 327 w 668"/>
                <a:gd name="T11" fmla="*/ 0 h 1571"/>
                <a:gd name="T12" fmla="*/ 276 w 668"/>
                <a:gd name="T13" fmla="*/ 848 h 1571"/>
                <a:gd name="T14" fmla="*/ 0 w 668"/>
                <a:gd name="T15" fmla="*/ 582 h 1571"/>
                <a:gd name="T16" fmla="*/ 269 w 668"/>
                <a:gd name="T17" fmla="*/ 956 h 1571"/>
                <a:gd name="T18" fmla="*/ 232 w 668"/>
                <a:gd name="T19"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8" h="1571">
                  <a:moveTo>
                    <a:pt x="232" y="1571"/>
                  </a:moveTo>
                  <a:lnTo>
                    <a:pt x="437" y="1571"/>
                  </a:lnTo>
                  <a:lnTo>
                    <a:pt x="384" y="806"/>
                  </a:lnTo>
                  <a:lnTo>
                    <a:pt x="668" y="434"/>
                  </a:lnTo>
                  <a:lnTo>
                    <a:pt x="366" y="705"/>
                  </a:lnTo>
                  <a:lnTo>
                    <a:pt x="327" y="0"/>
                  </a:lnTo>
                  <a:lnTo>
                    <a:pt x="276" y="848"/>
                  </a:lnTo>
                  <a:lnTo>
                    <a:pt x="0" y="582"/>
                  </a:lnTo>
                  <a:lnTo>
                    <a:pt x="269" y="956"/>
                  </a:lnTo>
                  <a:lnTo>
                    <a:pt x="232" y="1571"/>
                  </a:lnTo>
                  <a:close/>
                </a:path>
              </a:pathLst>
            </a:custGeom>
            <a:solidFill>
              <a:schemeClr val="accent4">
                <a:lumMod val="50000"/>
              </a:schemeClr>
            </a:solidFill>
            <a:ln w="9525" cmpd="sng">
              <a:solidFill>
                <a:srgbClr val="CBAB89"/>
              </a:solidFill>
              <a:round/>
            </a:ln>
          </p:spPr>
          <p:txBody>
            <a:bodyPr/>
            <a:lstStyle/>
            <a:p>
              <a:endParaRPr lang="zh-CN" altLang="en-US"/>
            </a:p>
          </p:txBody>
        </p:sp>
        <p:sp>
          <p:nvSpPr>
            <p:cNvPr id="9" name="Oval 9"/>
            <p:cNvSpPr>
              <a:spLocks noChangeArrowheads="1"/>
            </p:cNvSpPr>
            <p:nvPr/>
          </p:nvSpPr>
          <p:spPr bwMode="auto">
            <a:xfrm>
              <a:off x="6941762" y="2870116"/>
              <a:ext cx="1262900" cy="1189038"/>
            </a:xfrm>
            <a:prstGeom prst="ellipse">
              <a:avLst/>
            </a:prstGeom>
            <a:solidFill>
              <a:schemeClr val="accent6">
                <a:lumMod val="50000"/>
              </a:schemeClr>
            </a:solidFill>
            <a:ln w="9525" cmpd="sng">
              <a:solidFill>
                <a:srgbClr val="CBAB89"/>
              </a:solidFill>
              <a:round/>
            </a:ln>
          </p:spPr>
          <p:txBody>
            <a:bodyPr/>
            <a:lstStyle/>
            <a:p>
              <a:endParaRPr lang="zh-CN" altLang="en-US"/>
            </a:p>
          </p:txBody>
        </p:sp>
        <p:sp>
          <p:nvSpPr>
            <p:cNvPr id="10" name="Oval 10"/>
            <p:cNvSpPr>
              <a:spLocks noChangeArrowheads="1"/>
            </p:cNvSpPr>
            <p:nvPr/>
          </p:nvSpPr>
          <p:spPr bwMode="auto">
            <a:xfrm>
              <a:off x="7136982" y="3051996"/>
              <a:ext cx="872462" cy="825278"/>
            </a:xfrm>
            <a:prstGeom prst="ellipse">
              <a:avLst/>
            </a:prstGeom>
            <a:solidFill>
              <a:schemeClr val="accent6">
                <a:lumMod val="20000"/>
                <a:lumOff val="80000"/>
              </a:schemeClr>
            </a:solidFill>
            <a:ln>
              <a:solidFill>
                <a:srgbClr val="CBAB89"/>
              </a:solidFill>
            </a:ln>
          </p:spPr>
          <p:txBody>
            <a:bodyPr/>
            <a:lstStyle/>
            <a:p>
              <a:endParaRPr lang="zh-CN" altLang="en-US"/>
            </a:p>
          </p:txBody>
        </p:sp>
        <p:sp>
          <p:nvSpPr>
            <p:cNvPr id="11" name="Oval 11"/>
            <p:cNvSpPr>
              <a:spLocks noChangeArrowheads="1"/>
            </p:cNvSpPr>
            <p:nvPr/>
          </p:nvSpPr>
          <p:spPr bwMode="auto">
            <a:xfrm>
              <a:off x="4971120" y="3398020"/>
              <a:ext cx="1041400" cy="1039813"/>
            </a:xfrm>
            <a:prstGeom prst="ellipse">
              <a:avLst/>
            </a:prstGeom>
            <a:solidFill>
              <a:schemeClr val="accent6">
                <a:lumMod val="50000"/>
              </a:schemeClr>
            </a:solidFill>
            <a:ln w="9525" cmpd="sng">
              <a:solidFill>
                <a:srgbClr val="CBAB89"/>
              </a:solidFill>
              <a:round/>
            </a:ln>
          </p:spPr>
          <p:txBody>
            <a:bodyPr/>
            <a:lstStyle/>
            <a:p>
              <a:endParaRPr lang="zh-CN" altLang="en-US"/>
            </a:p>
          </p:txBody>
        </p:sp>
        <p:sp>
          <p:nvSpPr>
            <p:cNvPr id="12" name="Oval 12"/>
            <p:cNvSpPr>
              <a:spLocks noChangeArrowheads="1"/>
            </p:cNvSpPr>
            <p:nvPr/>
          </p:nvSpPr>
          <p:spPr bwMode="auto">
            <a:xfrm>
              <a:off x="5131457" y="3558358"/>
              <a:ext cx="720725" cy="719137"/>
            </a:xfrm>
            <a:prstGeom prst="ellipse">
              <a:avLst/>
            </a:prstGeom>
            <a:solidFill>
              <a:schemeClr val="accent6">
                <a:lumMod val="20000"/>
                <a:lumOff val="80000"/>
              </a:schemeClr>
            </a:solidFill>
            <a:ln>
              <a:solidFill>
                <a:srgbClr val="CBAB89"/>
              </a:solidFill>
            </a:ln>
          </p:spPr>
          <p:txBody>
            <a:bodyPr/>
            <a:lstStyle/>
            <a:p>
              <a:endParaRPr lang="zh-CN" altLang="en-US"/>
            </a:p>
          </p:txBody>
        </p:sp>
        <p:sp>
          <p:nvSpPr>
            <p:cNvPr id="13" name="Oval 13"/>
            <p:cNvSpPr>
              <a:spLocks noChangeArrowheads="1"/>
            </p:cNvSpPr>
            <p:nvPr/>
          </p:nvSpPr>
          <p:spPr bwMode="auto">
            <a:xfrm>
              <a:off x="5756996" y="1626421"/>
              <a:ext cx="1425575" cy="1425575"/>
            </a:xfrm>
            <a:prstGeom prst="ellipse">
              <a:avLst/>
            </a:prstGeom>
            <a:solidFill>
              <a:schemeClr val="accent6">
                <a:lumMod val="50000"/>
              </a:schemeClr>
            </a:solidFill>
            <a:ln w="9525" cmpd="sng">
              <a:solidFill>
                <a:srgbClr val="CBAB89"/>
              </a:solidFill>
              <a:round/>
            </a:ln>
          </p:spPr>
          <p:txBody>
            <a:bodyPr/>
            <a:lstStyle/>
            <a:p>
              <a:endParaRPr lang="zh-CN" altLang="en-US"/>
            </a:p>
          </p:txBody>
        </p:sp>
        <p:sp>
          <p:nvSpPr>
            <p:cNvPr id="14" name="Oval 14"/>
            <p:cNvSpPr>
              <a:spLocks noChangeArrowheads="1"/>
            </p:cNvSpPr>
            <p:nvPr/>
          </p:nvSpPr>
          <p:spPr bwMode="auto">
            <a:xfrm>
              <a:off x="5976071" y="1845496"/>
              <a:ext cx="987425" cy="987425"/>
            </a:xfrm>
            <a:prstGeom prst="ellipse">
              <a:avLst/>
            </a:prstGeom>
            <a:solidFill>
              <a:schemeClr val="accent6">
                <a:lumMod val="20000"/>
                <a:lumOff val="80000"/>
              </a:schemeClr>
            </a:solidFill>
            <a:ln>
              <a:solidFill>
                <a:srgbClr val="CBAB89"/>
              </a:solidFill>
            </a:ln>
          </p:spPr>
          <p:txBody>
            <a:bodyPr/>
            <a:lstStyle/>
            <a:p>
              <a:endParaRPr lang="zh-CN" altLang="en-US"/>
            </a:p>
          </p:txBody>
        </p:sp>
        <p:sp>
          <p:nvSpPr>
            <p:cNvPr id="22" name="Rectangle 4"/>
            <p:cNvSpPr>
              <a:spLocks noChangeArrowheads="1"/>
            </p:cNvSpPr>
            <p:nvPr/>
          </p:nvSpPr>
          <p:spPr bwMode="auto">
            <a:xfrm>
              <a:off x="8108631" y="1296522"/>
              <a:ext cx="290003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TW" altLang="en-US" sz="2400" b="1" u="sng" dirty="0" smtClean="0">
                  <a:solidFill>
                    <a:srgbClr val="FF0000"/>
                  </a:solidFill>
                  <a:latin typeface="微軟正黑體" panose="020B0604030504040204" pitchFamily="34" charset="-120"/>
                  <a:ea typeface="微軟正黑體" panose="020B0604030504040204" pitchFamily="34" charset="-120"/>
                </a:rPr>
                <a:t>免費停車磁扣</a:t>
              </a:r>
              <a:endParaRPr lang="en-US" altLang="zh-TW" sz="2400" b="1" u="sng" dirty="0" smtClean="0">
                <a:solidFill>
                  <a:srgbClr val="FF0000"/>
                </a:solidFill>
                <a:latin typeface="微軟正黑體" panose="020B0604030504040204" pitchFamily="34" charset="-120"/>
                <a:ea typeface="微軟正黑體" panose="020B0604030504040204" pitchFamily="34" charset="-120"/>
              </a:endParaRPr>
            </a:p>
            <a:p>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請至</a:t>
              </a:r>
              <a:r>
                <a:rPr lang="zh-TW" altLang="en-US" sz="2000" b="1" u="sng" dirty="0" smtClean="0">
                  <a:solidFill>
                    <a:srgbClr val="00B0F0"/>
                  </a:solidFill>
                  <a:latin typeface="微軟正黑體" panose="020B0604030504040204" pitchFamily="34" charset="-120"/>
                  <a:ea typeface="微軟正黑體" panose="020B0604030504040204" pitchFamily="34" charset="-120"/>
                </a:rPr>
                <a:t>簽到處</a:t>
              </a:r>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領取停車磁扣，數量</a:t>
              </a:r>
              <a:r>
                <a:rPr lang="en-US" altLang="zh-TW" sz="2000" dirty="0" smtClean="0">
                  <a:solidFill>
                    <a:schemeClr val="bg1">
                      <a:lumMod val="50000"/>
                    </a:schemeClr>
                  </a:solidFill>
                  <a:latin typeface="微軟正黑體" panose="020B0604030504040204" pitchFamily="34" charset="-120"/>
                  <a:ea typeface="微軟正黑體" panose="020B0604030504040204" pitchFamily="34" charset="-120"/>
                </a:rPr>
                <a:t>100</a:t>
              </a:r>
              <a:r>
                <a:rPr lang="zh-TW" altLang="en-US" sz="2000" dirty="0" smtClean="0">
                  <a:solidFill>
                    <a:schemeClr val="bg1">
                      <a:lumMod val="50000"/>
                    </a:schemeClr>
                  </a:solidFill>
                  <a:latin typeface="微軟正黑體" panose="020B0604030504040204" pitchFamily="34" charset="-120"/>
                  <a:ea typeface="微軟正黑體" panose="020B0604030504040204" pitchFamily="34" charset="-120"/>
                </a:rPr>
                <a:t>個領完為止。</a:t>
              </a:r>
              <a:endParaRPr lang="zh-CN" altLang="en-US" sz="2000" dirty="0">
                <a:solidFill>
                  <a:schemeClr val="bg1">
                    <a:lumMod val="50000"/>
                  </a:schemeClr>
                </a:solidFill>
                <a:latin typeface="微軟正黑體" panose="020B0604030504040204" pitchFamily="34" charset="-120"/>
                <a:ea typeface="微軟正黑體" panose="020B0604030504040204" pitchFamily="34" charset="-120"/>
              </a:endParaRPr>
            </a:p>
          </p:txBody>
        </p:sp>
        <p:sp>
          <p:nvSpPr>
            <p:cNvPr id="24" name="Rectangle 4"/>
            <p:cNvSpPr>
              <a:spLocks noChangeArrowheads="1"/>
            </p:cNvSpPr>
            <p:nvPr/>
          </p:nvSpPr>
          <p:spPr bwMode="auto">
            <a:xfrm>
              <a:off x="403481" y="4127889"/>
              <a:ext cx="2988051"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TW" sz="2400" b="1" u="sng" dirty="0" smtClean="0">
                  <a:solidFill>
                    <a:srgbClr val="FF0000"/>
                  </a:solidFill>
                  <a:latin typeface="微軟正黑體" panose="020B0604030504040204" pitchFamily="34" charset="-120"/>
                  <a:ea typeface="微軟正黑體" panose="020B0604030504040204" pitchFamily="34" charset="-120"/>
                </a:rPr>
                <a:t>VPN</a:t>
              </a:r>
              <a:r>
                <a:rPr lang="zh-TW" altLang="en-US" sz="2400" b="1" u="sng" dirty="0" smtClean="0">
                  <a:solidFill>
                    <a:srgbClr val="FF0000"/>
                  </a:solidFill>
                  <a:latin typeface="微軟正黑體" panose="020B0604030504040204" pitchFamily="34" charset="-120"/>
                  <a:ea typeface="微軟正黑體" panose="020B0604030504040204" pitchFamily="34" charset="-120"/>
                </a:rPr>
                <a:t>密碼</a:t>
              </a:r>
              <a:endParaRPr lang="en-US" altLang="zh-TW" sz="2400" b="1" u="sng" dirty="0" smtClean="0">
                <a:solidFill>
                  <a:srgbClr val="FF0000"/>
                </a:solidFill>
                <a:latin typeface="微軟正黑體" panose="020B0604030504040204" pitchFamily="34" charset="-120"/>
                <a:ea typeface="微軟正黑體" panose="020B0604030504040204" pitchFamily="34" charset="-120"/>
              </a:endParaRPr>
            </a:p>
            <a:p>
              <a:r>
                <a:rPr lang="zh-TW" altLang="en-US" sz="2000" dirty="0">
                  <a:solidFill>
                    <a:schemeClr val="bg1">
                      <a:lumMod val="50000"/>
                    </a:schemeClr>
                  </a:solidFill>
                  <a:latin typeface="微軟正黑體" panose="020B0604030504040204" pitchFamily="34" charset="-120"/>
                  <a:ea typeface="微軟正黑體" panose="020B0604030504040204" pitchFamily="34" charset="-120"/>
                </a:rPr>
                <a:t>尚未領取之學校，請至</a:t>
              </a:r>
              <a:r>
                <a:rPr lang="zh-TW" altLang="en-US" sz="2000" b="1" u="sng" dirty="0" smtClean="0">
                  <a:solidFill>
                    <a:srgbClr val="00B0F0"/>
                  </a:solidFill>
                  <a:latin typeface="微軟正黑體" panose="020B0604030504040204" pitchFamily="34" charset="-120"/>
                  <a:ea typeface="微軟正黑體" panose="020B0604030504040204" pitchFamily="34" charset="-120"/>
                </a:rPr>
                <a:t>簽到處</a:t>
              </a:r>
              <a:r>
                <a:rPr lang="zh-TW" altLang="en-US" sz="2000" dirty="0">
                  <a:solidFill>
                    <a:schemeClr val="bg1">
                      <a:lumMod val="50000"/>
                    </a:schemeClr>
                  </a:solidFill>
                  <a:latin typeface="微軟正黑體" panose="020B0604030504040204" pitchFamily="34" charset="-120"/>
                  <a:ea typeface="微軟正黑體" panose="020B0604030504040204" pitchFamily="34" charset="-120"/>
                </a:rPr>
                <a:t>領取，以利填表順利。</a:t>
              </a:r>
              <a:endParaRPr lang="zh-CN" altLang="en-US" sz="2000" dirty="0">
                <a:solidFill>
                  <a:schemeClr val="bg1">
                    <a:lumMod val="50000"/>
                  </a:schemeClr>
                </a:solidFill>
                <a:latin typeface="微軟正黑體" panose="020B0604030504040204" pitchFamily="34" charset="-120"/>
                <a:ea typeface="微軟正黑體" panose="020B0604030504040204" pitchFamily="34" charset="-120"/>
              </a:endParaRPr>
            </a:p>
          </p:txBody>
        </p:sp>
        <p:grpSp>
          <p:nvGrpSpPr>
            <p:cNvPr id="33" name="群組 32"/>
            <p:cNvGrpSpPr/>
            <p:nvPr/>
          </p:nvGrpSpPr>
          <p:grpSpPr>
            <a:xfrm>
              <a:off x="5208248" y="3701792"/>
              <a:ext cx="433432" cy="432267"/>
              <a:chOff x="2442772" y="3948545"/>
              <a:chExt cx="433432" cy="432267"/>
            </a:xfrm>
          </p:grpSpPr>
          <p:sp>
            <p:nvSpPr>
              <p:cNvPr id="31" name="Freeform 40"/>
              <p:cNvSpPr>
                <a:spLocks noEditPoints="1"/>
              </p:cNvSpPr>
              <p:nvPr/>
            </p:nvSpPr>
            <p:spPr bwMode="auto">
              <a:xfrm>
                <a:off x="2442772" y="4164678"/>
                <a:ext cx="280983" cy="137824"/>
              </a:xfrm>
              <a:custGeom>
                <a:avLst/>
                <a:gdLst>
                  <a:gd name="T0" fmla="*/ 52 w 92"/>
                  <a:gd name="T1" fmla="*/ 24 h 45"/>
                  <a:gd name="T2" fmla="*/ 52 w 92"/>
                  <a:gd name="T3" fmla="*/ 37 h 45"/>
                  <a:gd name="T4" fmla="*/ 64 w 92"/>
                  <a:gd name="T5" fmla="*/ 37 h 45"/>
                  <a:gd name="T6" fmla="*/ 64 w 92"/>
                  <a:gd name="T7" fmla="*/ 24 h 45"/>
                  <a:gd name="T8" fmla="*/ 80 w 92"/>
                  <a:gd name="T9" fmla="*/ 24 h 45"/>
                  <a:gd name="T10" fmla="*/ 80 w 92"/>
                  <a:gd name="T11" fmla="*/ 45 h 45"/>
                  <a:gd name="T12" fmla="*/ 92 w 92"/>
                  <a:gd name="T13" fmla="*/ 45 h 45"/>
                  <a:gd name="T14" fmla="*/ 92 w 92"/>
                  <a:gd name="T15" fmla="*/ 12 h 45"/>
                  <a:gd name="T16" fmla="*/ 35 w 92"/>
                  <a:gd name="T17" fmla="*/ 12 h 45"/>
                  <a:gd name="T18" fmla="*/ 18 w 92"/>
                  <a:gd name="T19" fmla="*/ 0 h 45"/>
                  <a:gd name="T20" fmla="*/ 0 w 92"/>
                  <a:gd name="T21" fmla="*/ 18 h 45"/>
                  <a:gd name="T22" fmla="*/ 18 w 92"/>
                  <a:gd name="T23" fmla="*/ 36 h 45"/>
                  <a:gd name="T24" fmla="*/ 35 w 92"/>
                  <a:gd name="T25" fmla="*/ 24 h 45"/>
                  <a:gd name="T26" fmla="*/ 52 w 92"/>
                  <a:gd name="T27" fmla="*/ 24 h 45"/>
                  <a:gd name="T28" fmla="*/ 18 w 92"/>
                  <a:gd name="T29" fmla="*/ 24 h 45"/>
                  <a:gd name="T30" fmla="*/ 12 w 92"/>
                  <a:gd name="T31" fmla="*/ 18 h 45"/>
                  <a:gd name="T32" fmla="*/ 18 w 92"/>
                  <a:gd name="T33" fmla="*/ 12 h 45"/>
                  <a:gd name="T34" fmla="*/ 25 w 92"/>
                  <a:gd name="T35" fmla="*/ 18 h 45"/>
                  <a:gd name="T36" fmla="*/ 18 w 92"/>
                  <a:gd name="T37"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45">
                    <a:moveTo>
                      <a:pt x="52" y="24"/>
                    </a:moveTo>
                    <a:cubicBezTo>
                      <a:pt x="52" y="37"/>
                      <a:pt x="52" y="37"/>
                      <a:pt x="52" y="37"/>
                    </a:cubicBezTo>
                    <a:cubicBezTo>
                      <a:pt x="64" y="37"/>
                      <a:pt x="64" y="37"/>
                      <a:pt x="64" y="37"/>
                    </a:cubicBezTo>
                    <a:cubicBezTo>
                      <a:pt x="64" y="24"/>
                      <a:pt x="64" y="24"/>
                      <a:pt x="64" y="24"/>
                    </a:cubicBezTo>
                    <a:cubicBezTo>
                      <a:pt x="80" y="24"/>
                      <a:pt x="80" y="24"/>
                      <a:pt x="80" y="24"/>
                    </a:cubicBezTo>
                    <a:cubicBezTo>
                      <a:pt x="80" y="45"/>
                      <a:pt x="80" y="45"/>
                      <a:pt x="80" y="45"/>
                    </a:cubicBezTo>
                    <a:cubicBezTo>
                      <a:pt x="92" y="45"/>
                      <a:pt x="92" y="45"/>
                      <a:pt x="92" y="45"/>
                    </a:cubicBezTo>
                    <a:cubicBezTo>
                      <a:pt x="92" y="12"/>
                      <a:pt x="92" y="12"/>
                      <a:pt x="92" y="12"/>
                    </a:cubicBezTo>
                    <a:cubicBezTo>
                      <a:pt x="35" y="12"/>
                      <a:pt x="35" y="12"/>
                      <a:pt x="35" y="12"/>
                    </a:cubicBezTo>
                    <a:cubicBezTo>
                      <a:pt x="33" y="5"/>
                      <a:pt x="26" y="0"/>
                      <a:pt x="18" y="0"/>
                    </a:cubicBezTo>
                    <a:cubicBezTo>
                      <a:pt x="8" y="0"/>
                      <a:pt x="0" y="8"/>
                      <a:pt x="0" y="18"/>
                    </a:cubicBezTo>
                    <a:cubicBezTo>
                      <a:pt x="0" y="28"/>
                      <a:pt x="8" y="36"/>
                      <a:pt x="18" y="36"/>
                    </a:cubicBezTo>
                    <a:cubicBezTo>
                      <a:pt x="26" y="36"/>
                      <a:pt x="33" y="31"/>
                      <a:pt x="35" y="24"/>
                    </a:cubicBezTo>
                    <a:lnTo>
                      <a:pt x="52" y="24"/>
                    </a:lnTo>
                    <a:close/>
                    <a:moveTo>
                      <a:pt x="18" y="24"/>
                    </a:moveTo>
                    <a:cubicBezTo>
                      <a:pt x="15" y="24"/>
                      <a:pt x="12" y="21"/>
                      <a:pt x="12" y="18"/>
                    </a:cubicBezTo>
                    <a:cubicBezTo>
                      <a:pt x="12" y="14"/>
                      <a:pt x="15" y="12"/>
                      <a:pt x="18" y="12"/>
                    </a:cubicBezTo>
                    <a:cubicBezTo>
                      <a:pt x="22" y="12"/>
                      <a:pt x="25" y="14"/>
                      <a:pt x="25" y="18"/>
                    </a:cubicBezTo>
                    <a:cubicBezTo>
                      <a:pt x="25" y="21"/>
                      <a:pt x="22" y="24"/>
                      <a:pt x="18" y="24"/>
                    </a:cubicBezTo>
                  </a:path>
                </a:pathLst>
              </a:custGeom>
              <a:solidFill>
                <a:schemeClr val="accent6">
                  <a:lumMod val="50000"/>
                </a:schemeClr>
              </a:solidFill>
              <a:ln>
                <a:noFill/>
              </a:ln>
              <a:extLst/>
            </p:spPr>
            <p:txBody>
              <a:bodyPr/>
              <a:lstStyle/>
              <a:p>
                <a:endParaRPr lang="zh-CN" altLang="en-US"/>
              </a:p>
            </p:txBody>
          </p:sp>
          <p:sp>
            <p:nvSpPr>
              <p:cNvPr id="32" name="Freeform 41"/>
              <p:cNvSpPr>
                <a:spLocks noEditPoints="1"/>
              </p:cNvSpPr>
              <p:nvPr/>
            </p:nvSpPr>
            <p:spPr bwMode="auto">
              <a:xfrm>
                <a:off x="2583264" y="3948545"/>
                <a:ext cx="292940" cy="432267"/>
              </a:xfrm>
              <a:custGeom>
                <a:avLst/>
                <a:gdLst>
                  <a:gd name="T0" fmla="*/ 39 w 54"/>
                  <a:gd name="T1" fmla="*/ 27 h 76"/>
                  <a:gd name="T2" fmla="*/ 39 w 54"/>
                  <a:gd name="T3" fmla="*/ 0 h 76"/>
                  <a:gd name="T4" fmla="*/ 14 w 54"/>
                  <a:gd name="T5" fmla="*/ 0 h 76"/>
                  <a:gd name="T6" fmla="*/ 14 w 54"/>
                  <a:gd name="T7" fmla="*/ 27 h 76"/>
                  <a:gd name="T8" fmla="*/ 0 w 54"/>
                  <a:gd name="T9" fmla="*/ 27 h 76"/>
                  <a:gd name="T10" fmla="*/ 0 w 54"/>
                  <a:gd name="T11" fmla="*/ 38 h 76"/>
                  <a:gd name="T12" fmla="*/ 7 w 54"/>
                  <a:gd name="T13" fmla="*/ 38 h 76"/>
                  <a:gd name="T14" fmla="*/ 7 w 54"/>
                  <a:gd name="T15" fmla="*/ 34 h 76"/>
                  <a:gd name="T16" fmla="*/ 14 w 54"/>
                  <a:gd name="T17" fmla="*/ 34 h 76"/>
                  <a:gd name="T18" fmla="*/ 39 w 54"/>
                  <a:gd name="T19" fmla="*/ 34 h 76"/>
                  <a:gd name="T20" fmla="*/ 47 w 54"/>
                  <a:gd name="T21" fmla="*/ 34 h 76"/>
                  <a:gd name="T22" fmla="*/ 47 w 54"/>
                  <a:gd name="T23" fmla="*/ 69 h 76"/>
                  <a:gd name="T24" fmla="*/ 7 w 54"/>
                  <a:gd name="T25" fmla="*/ 69 h 76"/>
                  <a:gd name="T26" fmla="*/ 7 w 54"/>
                  <a:gd name="T27" fmla="*/ 64 h 76"/>
                  <a:gd name="T28" fmla="*/ 0 w 54"/>
                  <a:gd name="T29" fmla="*/ 64 h 76"/>
                  <a:gd name="T30" fmla="*/ 0 w 54"/>
                  <a:gd name="T31" fmla="*/ 76 h 76"/>
                  <a:gd name="T32" fmla="*/ 54 w 54"/>
                  <a:gd name="T33" fmla="*/ 76 h 76"/>
                  <a:gd name="T34" fmla="*/ 54 w 54"/>
                  <a:gd name="T35" fmla="*/ 27 h 76"/>
                  <a:gd name="T36" fmla="*/ 39 w 54"/>
                  <a:gd name="T37" fmla="*/ 27 h 76"/>
                  <a:gd name="T38" fmla="*/ 20 w 54"/>
                  <a:gd name="T39" fmla="*/ 7 h 76"/>
                  <a:gd name="T40" fmla="*/ 33 w 54"/>
                  <a:gd name="T41" fmla="*/ 7 h 76"/>
                  <a:gd name="T42" fmla="*/ 33 w 54"/>
                  <a:gd name="T43" fmla="*/ 27 h 76"/>
                  <a:gd name="T44" fmla="*/ 20 w 54"/>
                  <a:gd name="T45" fmla="*/ 27 h 76"/>
                  <a:gd name="T46" fmla="*/ 20 w 54"/>
                  <a:gd name="T47" fmla="*/ 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6">
                    <a:moveTo>
                      <a:pt x="39" y="27"/>
                    </a:moveTo>
                    <a:lnTo>
                      <a:pt x="39" y="0"/>
                    </a:lnTo>
                    <a:lnTo>
                      <a:pt x="14" y="0"/>
                    </a:lnTo>
                    <a:lnTo>
                      <a:pt x="14" y="27"/>
                    </a:lnTo>
                    <a:lnTo>
                      <a:pt x="0" y="27"/>
                    </a:lnTo>
                    <a:lnTo>
                      <a:pt x="0" y="38"/>
                    </a:lnTo>
                    <a:lnTo>
                      <a:pt x="7" y="38"/>
                    </a:lnTo>
                    <a:lnTo>
                      <a:pt x="7" y="34"/>
                    </a:lnTo>
                    <a:lnTo>
                      <a:pt x="14" y="34"/>
                    </a:lnTo>
                    <a:lnTo>
                      <a:pt x="39" y="34"/>
                    </a:lnTo>
                    <a:lnTo>
                      <a:pt x="47" y="34"/>
                    </a:lnTo>
                    <a:lnTo>
                      <a:pt x="47" y="69"/>
                    </a:lnTo>
                    <a:lnTo>
                      <a:pt x="7" y="69"/>
                    </a:lnTo>
                    <a:lnTo>
                      <a:pt x="7" y="64"/>
                    </a:lnTo>
                    <a:lnTo>
                      <a:pt x="0" y="64"/>
                    </a:lnTo>
                    <a:lnTo>
                      <a:pt x="0" y="76"/>
                    </a:lnTo>
                    <a:lnTo>
                      <a:pt x="54" y="76"/>
                    </a:lnTo>
                    <a:lnTo>
                      <a:pt x="54" y="27"/>
                    </a:lnTo>
                    <a:lnTo>
                      <a:pt x="39" y="27"/>
                    </a:lnTo>
                    <a:close/>
                    <a:moveTo>
                      <a:pt x="20" y="7"/>
                    </a:moveTo>
                    <a:lnTo>
                      <a:pt x="33" y="7"/>
                    </a:lnTo>
                    <a:lnTo>
                      <a:pt x="33" y="27"/>
                    </a:lnTo>
                    <a:lnTo>
                      <a:pt x="20" y="27"/>
                    </a:lnTo>
                    <a:lnTo>
                      <a:pt x="20" y="7"/>
                    </a:lnTo>
                    <a:close/>
                  </a:path>
                </a:pathLst>
              </a:custGeom>
              <a:solidFill>
                <a:schemeClr val="accent6">
                  <a:lumMod val="50000"/>
                </a:schemeClr>
              </a:solidFill>
              <a:ln>
                <a:noFill/>
              </a:ln>
              <a:extLst/>
            </p:spPr>
            <p:txBody>
              <a:bodyPr/>
              <a:lstStyle/>
              <a:p>
                <a:endParaRPr lang="zh-CN" altLang="en-US"/>
              </a:p>
            </p:txBody>
          </p:sp>
        </p:grpSp>
        <p:grpSp>
          <p:nvGrpSpPr>
            <p:cNvPr id="34" name="Group 27"/>
            <p:cNvGrpSpPr/>
            <p:nvPr/>
          </p:nvGrpSpPr>
          <p:grpSpPr bwMode="auto">
            <a:xfrm>
              <a:off x="7417637" y="3262102"/>
              <a:ext cx="333760" cy="439689"/>
              <a:chOff x="0" y="0"/>
              <a:chExt cx="127" cy="163"/>
            </a:xfrm>
            <a:solidFill>
              <a:schemeClr val="accent6">
                <a:lumMod val="50000"/>
              </a:schemeClr>
            </a:solidFill>
          </p:grpSpPr>
          <p:sp>
            <p:nvSpPr>
              <p:cNvPr id="35" name="Freeform 28"/>
              <p:cNvSpPr/>
              <p:nvPr/>
            </p:nvSpPr>
            <p:spPr bwMode="auto">
              <a:xfrm>
                <a:off x="0" y="0"/>
                <a:ext cx="127" cy="163"/>
              </a:xfrm>
              <a:custGeom>
                <a:avLst/>
                <a:gdLst>
                  <a:gd name="T0" fmla="*/ 28 w 124"/>
                  <a:gd name="T1" fmla="*/ 146 h 159"/>
                  <a:gd name="T2" fmla="*/ 14 w 124"/>
                  <a:gd name="T3" fmla="*/ 146 h 159"/>
                  <a:gd name="T4" fmla="*/ 14 w 124"/>
                  <a:gd name="T5" fmla="*/ 13 h 159"/>
                  <a:gd name="T6" fmla="*/ 117 w 124"/>
                  <a:gd name="T7" fmla="*/ 13 h 159"/>
                  <a:gd name="T8" fmla="*/ 124 w 124"/>
                  <a:gd name="T9" fmla="*/ 7 h 159"/>
                  <a:gd name="T10" fmla="*/ 117 w 124"/>
                  <a:gd name="T11" fmla="*/ 0 h 159"/>
                  <a:gd name="T12" fmla="*/ 7 w 124"/>
                  <a:gd name="T13" fmla="*/ 0 h 159"/>
                  <a:gd name="T14" fmla="*/ 0 w 124"/>
                  <a:gd name="T15" fmla="*/ 7 h 159"/>
                  <a:gd name="T16" fmla="*/ 0 w 124"/>
                  <a:gd name="T17" fmla="*/ 152 h 159"/>
                  <a:gd name="T18" fmla="*/ 7 w 124"/>
                  <a:gd name="T19" fmla="*/ 159 h 159"/>
                  <a:gd name="T20" fmla="*/ 28 w 124"/>
                  <a:gd name="T21" fmla="*/ 159 h 159"/>
                  <a:gd name="T22" fmla="*/ 35 w 124"/>
                  <a:gd name="T23" fmla="*/ 152 h 159"/>
                  <a:gd name="T24" fmla="*/ 28 w 124"/>
                  <a:gd name="T25" fmla="*/ 14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59">
                    <a:moveTo>
                      <a:pt x="28" y="146"/>
                    </a:moveTo>
                    <a:cubicBezTo>
                      <a:pt x="14" y="146"/>
                      <a:pt x="14" y="146"/>
                      <a:pt x="14" y="146"/>
                    </a:cubicBezTo>
                    <a:cubicBezTo>
                      <a:pt x="14" y="13"/>
                      <a:pt x="14" y="13"/>
                      <a:pt x="14" y="13"/>
                    </a:cubicBezTo>
                    <a:cubicBezTo>
                      <a:pt x="117" y="13"/>
                      <a:pt x="117" y="13"/>
                      <a:pt x="117" y="13"/>
                    </a:cubicBezTo>
                    <a:cubicBezTo>
                      <a:pt x="121" y="13"/>
                      <a:pt x="124" y="10"/>
                      <a:pt x="124" y="7"/>
                    </a:cubicBezTo>
                    <a:cubicBezTo>
                      <a:pt x="124" y="3"/>
                      <a:pt x="121" y="0"/>
                      <a:pt x="117" y="0"/>
                    </a:cubicBezTo>
                    <a:cubicBezTo>
                      <a:pt x="7" y="0"/>
                      <a:pt x="7" y="0"/>
                      <a:pt x="7" y="0"/>
                    </a:cubicBezTo>
                    <a:cubicBezTo>
                      <a:pt x="3" y="0"/>
                      <a:pt x="0" y="3"/>
                      <a:pt x="0" y="7"/>
                    </a:cubicBezTo>
                    <a:cubicBezTo>
                      <a:pt x="0" y="152"/>
                      <a:pt x="0" y="152"/>
                      <a:pt x="0" y="152"/>
                    </a:cubicBezTo>
                    <a:cubicBezTo>
                      <a:pt x="0" y="156"/>
                      <a:pt x="3" y="159"/>
                      <a:pt x="7" y="159"/>
                    </a:cubicBezTo>
                    <a:cubicBezTo>
                      <a:pt x="28" y="159"/>
                      <a:pt x="28" y="159"/>
                      <a:pt x="28" y="159"/>
                    </a:cubicBezTo>
                    <a:cubicBezTo>
                      <a:pt x="31" y="159"/>
                      <a:pt x="35" y="156"/>
                      <a:pt x="35" y="152"/>
                    </a:cubicBezTo>
                    <a:cubicBezTo>
                      <a:pt x="35" y="149"/>
                      <a:pt x="31" y="146"/>
                      <a:pt x="28" y="14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29"/>
              <p:cNvSpPr/>
              <p:nvPr/>
            </p:nvSpPr>
            <p:spPr bwMode="auto">
              <a:xfrm>
                <a:off x="80" y="95"/>
                <a:ext cx="47" cy="68"/>
              </a:xfrm>
              <a:custGeom>
                <a:avLst/>
                <a:gdLst>
                  <a:gd name="T0" fmla="*/ 39 w 46"/>
                  <a:gd name="T1" fmla="*/ 0 h 66"/>
                  <a:gd name="T2" fmla="*/ 32 w 46"/>
                  <a:gd name="T3" fmla="*/ 7 h 66"/>
                  <a:gd name="T4" fmla="*/ 32 w 46"/>
                  <a:gd name="T5" fmla="*/ 53 h 66"/>
                  <a:gd name="T6" fmla="*/ 7 w 46"/>
                  <a:gd name="T7" fmla="*/ 53 h 66"/>
                  <a:gd name="T8" fmla="*/ 0 w 46"/>
                  <a:gd name="T9" fmla="*/ 59 h 66"/>
                  <a:gd name="T10" fmla="*/ 7 w 46"/>
                  <a:gd name="T11" fmla="*/ 66 h 66"/>
                  <a:gd name="T12" fmla="*/ 39 w 46"/>
                  <a:gd name="T13" fmla="*/ 66 h 66"/>
                  <a:gd name="T14" fmla="*/ 44 w 46"/>
                  <a:gd name="T15" fmla="*/ 64 h 66"/>
                  <a:gd name="T16" fmla="*/ 46 w 46"/>
                  <a:gd name="T17" fmla="*/ 59 h 66"/>
                  <a:gd name="T18" fmla="*/ 46 w 46"/>
                  <a:gd name="T19" fmla="*/ 7 h 66"/>
                  <a:gd name="T20" fmla="*/ 39 w 46"/>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66">
                    <a:moveTo>
                      <a:pt x="39" y="0"/>
                    </a:moveTo>
                    <a:cubicBezTo>
                      <a:pt x="35" y="0"/>
                      <a:pt x="32" y="3"/>
                      <a:pt x="32" y="7"/>
                    </a:cubicBezTo>
                    <a:cubicBezTo>
                      <a:pt x="32" y="53"/>
                      <a:pt x="32" y="53"/>
                      <a:pt x="32" y="53"/>
                    </a:cubicBezTo>
                    <a:cubicBezTo>
                      <a:pt x="7" y="53"/>
                      <a:pt x="7" y="53"/>
                      <a:pt x="7" y="53"/>
                    </a:cubicBezTo>
                    <a:cubicBezTo>
                      <a:pt x="3" y="53"/>
                      <a:pt x="0" y="56"/>
                      <a:pt x="0" y="59"/>
                    </a:cubicBezTo>
                    <a:cubicBezTo>
                      <a:pt x="0" y="63"/>
                      <a:pt x="3" y="66"/>
                      <a:pt x="7" y="66"/>
                    </a:cubicBezTo>
                    <a:cubicBezTo>
                      <a:pt x="39" y="66"/>
                      <a:pt x="39" y="66"/>
                      <a:pt x="39" y="66"/>
                    </a:cubicBezTo>
                    <a:cubicBezTo>
                      <a:pt x="41" y="66"/>
                      <a:pt x="43" y="66"/>
                      <a:pt x="44" y="64"/>
                    </a:cubicBezTo>
                    <a:cubicBezTo>
                      <a:pt x="45" y="63"/>
                      <a:pt x="46" y="61"/>
                      <a:pt x="46" y="59"/>
                    </a:cubicBezTo>
                    <a:cubicBezTo>
                      <a:pt x="46" y="7"/>
                      <a:pt x="46" y="7"/>
                      <a:pt x="46" y="7"/>
                    </a:cubicBezTo>
                    <a:cubicBezTo>
                      <a:pt x="46" y="3"/>
                      <a:pt x="43" y="0"/>
                      <a:pt x="3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0"/>
              <p:cNvSpPr>
                <a:spLocks noEditPoints="1"/>
              </p:cNvSpPr>
              <p:nvPr/>
            </p:nvSpPr>
            <p:spPr bwMode="auto">
              <a:xfrm>
                <a:off x="46" y="34"/>
                <a:ext cx="79" cy="114"/>
              </a:xfrm>
              <a:custGeom>
                <a:avLst/>
                <a:gdLst>
                  <a:gd name="T0" fmla="*/ 68 w 78"/>
                  <a:gd name="T1" fmla="*/ 2 h 112"/>
                  <a:gd name="T2" fmla="*/ 60 w 78"/>
                  <a:gd name="T3" fmla="*/ 0 h 112"/>
                  <a:gd name="T4" fmla="*/ 46 w 78"/>
                  <a:gd name="T5" fmla="*/ 8 h 112"/>
                  <a:gd name="T6" fmla="*/ 1 w 78"/>
                  <a:gd name="T7" fmla="*/ 85 h 112"/>
                  <a:gd name="T8" fmla="*/ 0 w 78"/>
                  <a:gd name="T9" fmla="*/ 88 h 112"/>
                  <a:gd name="T10" fmla="*/ 1 w 78"/>
                  <a:gd name="T11" fmla="*/ 106 h 112"/>
                  <a:gd name="T12" fmla="*/ 4 w 78"/>
                  <a:gd name="T13" fmla="*/ 112 h 112"/>
                  <a:gd name="T14" fmla="*/ 8 w 78"/>
                  <a:gd name="T15" fmla="*/ 112 h 112"/>
                  <a:gd name="T16" fmla="*/ 11 w 78"/>
                  <a:gd name="T17" fmla="*/ 112 h 112"/>
                  <a:gd name="T18" fmla="*/ 27 w 78"/>
                  <a:gd name="T19" fmla="*/ 103 h 112"/>
                  <a:gd name="T20" fmla="*/ 29 w 78"/>
                  <a:gd name="T21" fmla="*/ 101 h 112"/>
                  <a:gd name="T22" fmla="*/ 74 w 78"/>
                  <a:gd name="T23" fmla="*/ 24 h 112"/>
                  <a:gd name="T24" fmla="*/ 68 w 78"/>
                  <a:gd name="T25" fmla="*/ 2 h 112"/>
                  <a:gd name="T26" fmla="*/ 62 w 78"/>
                  <a:gd name="T27" fmla="*/ 17 h 112"/>
                  <a:gd name="T28" fmla="*/ 18 w 78"/>
                  <a:gd name="T29" fmla="*/ 92 h 112"/>
                  <a:gd name="T30" fmla="*/ 14 w 78"/>
                  <a:gd name="T31" fmla="*/ 94 h 112"/>
                  <a:gd name="T32" fmla="*/ 14 w 78"/>
                  <a:gd name="T33" fmla="*/ 90 h 112"/>
                  <a:gd name="T34" fmla="*/ 57 w 78"/>
                  <a:gd name="T35" fmla="*/ 15 h 112"/>
                  <a:gd name="T36" fmla="*/ 61 w 78"/>
                  <a:gd name="T37" fmla="*/ 14 h 112"/>
                  <a:gd name="T38" fmla="*/ 62 w 78"/>
                  <a:gd name="T3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12">
                    <a:moveTo>
                      <a:pt x="68" y="2"/>
                    </a:moveTo>
                    <a:cubicBezTo>
                      <a:pt x="65" y="1"/>
                      <a:pt x="62" y="0"/>
                      <a:pt x="60" y="0"/>
                    </a:cubicBezTo>
                    <a:cubicBezTo>
                      <a:pt x="54" y="0"/>
                      <a:pt x="48" y="3"/>
                      <a:pt x="46" y="8"/>
                    </a:cubicBezTo>
                    <a:cubicBezTo>
                      <a:pt x="1" y="85"/>
                      <a:pt x="1" y="85"/>
                      <a:pt x="1" y="85"/>
                    </a:cubicBezTo>
                    <a:cubicBezTo>
                      <a:pt x="1" y="86"/>
                      <a:pt x="0" y="87"/>
                      <a:pt x="0" y="88"/>
                    </a:cubicBezTo>
                    <a:cubicBezTo>
                      <a:pt x="1" y="106"/>
                      <a:pt x="1" y="106"/>
                      <a:pt x="1" y="106"/>
                    </a:cubicBezTo>
                    <a:cubicBezTo>
                      <a:pt x="1" y="108"/>
                      <a:pt x="2" y="110"/>
                      <a:pt x="4" y="112"/>
                    </a:cubicBezTo>
                    <a:cubicBezTo>
                      <a:pt x="5" y="112"/>
                      <a:pt x="7" y="112"/>
                      <a:pt x="8" y="112"/>
                    </a:cubicBezTo>
                    <a:cubicBezTo>
                      <a:pt x="9" y="112"/>
                      <a:pt x="10" y="112"/>
                      <a:pt x="11" y="112"/>
                    </a:cubicBezTo>
                    <a:cubicBezTo>
                      <a:pt x="27" y="103"/>
                      <a:pt x="27" y="103"/>
                      <a:pt x="27" y="103"/>
                    </a:cubicBezTo>
                    <a:cubicBezTo>
                      <a:pt x="28" y="103"/>
                      <a:pt x="29" y="102"/>
                      <a:pt x="29" y="101"/>
                    </a:cubicBezTo>
                    <a:cubicBezTo>
                      <a:pt x="74" y="24"/>
                      <a:pt x="74" y="24"/>
                      <a:pt x="74" y="24"/>
                    </a:cubicBezTo>
                    <a:cubicBezTo>
                      <a:pt x="78" y="16"/>
                      <a:pt x="75" y="7"/>
                      <a:pt x="68" y="2"/>
                    </a:cubicBezTo>
                    <a:moveTo>
                      <a:pt x="62" y="17"/>
                    </a:moveTo>
                    <a:cubicBezTo>
                      <a:pt x="18" y="92"/>
                      <a:pt x="18" y="92"/>
                      <a:pt x="18" y="92"/>
                    </a:cubicBezTo>
                    <a:cubicBezTo>
                      <a:pt x="14" y="94"/>
                      <a:pt x="14" y="94"/>
                      <a:pt x="14" y="94"/>
                    </a:cubicBezTo>
                    <a:cubicBezTo>
                      <a:pt x="14" y="90"/>
                      <a:pt x="14" y="90"/>
                      <a:pt x="14" y="90"/>
                    </a:cubicBezTo>
                    <a:cubicBezTo>
                      <a:pt x="57" y="15"/>
                      <a:pt x="57" y="15"/>
                      <a:pt x="57" y="15"/>
                    </a:cubicBezTo>
                    <a:cubicBezTo>
                      <a:pt x="58" y="14"/>
                      <a:pt x="60" y="13"/>
                      <a:pt x="61" y="14"/>
                    </a:cubicBezTo>
                    <a:cubicBezTo>
                      <a:pt x="62" y="15"/>
                      <a:pt x="62" y="16"/>
                      <a:pt x="62"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1"/>
              <p:cNvSpPr/>
              <p:nvPr/>
            </p:nvSpPr>
            <p:spPr bwMode="auto">
              <a:xfrm>
                <a:off x="24" y="46"/>
                <a:ext cx="49" cy="14"/>
              </a:xfrm>
              <a:custGeom>
                <a:avLst/>
                <a:gdLst>
                  <a:gd name="T0" fmla="*/ 48 w 48"/>
                  <a:gd name="T1" fmla="*/ 7 h 14"/>
                  <a:gd name="T2" fmla="*/ 42 w 48"/>
                  <a:gd name="T3" fmla="*/ 0 h 14"/>
                  <a:gd name="T4" fmla="*/ 7 w 48"/>
                  <a:gd name="T5" fmla="*/ 0 h 14"/>
                  <a:gd name="T6" fmla="*/ 0 w 48"/>
                  <a:gd name="T7" fmla="*/ 7 h 14"/>
                  <a:gd name="T8" fmla="*/ 7 w 48"/>
                  <a:gd name="T9" fmla="*/ 14 h 14"/>
                  <a:gd name="T10" fmla="*/ 42 w 48"/>
                  <a:gd name="T11" fmla="*/ 14 h 14"/>
                  <a:gd name="T12" fmla="*/ 48 w 48"/>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8" y="7"/>
                    </a:moveTo>
                    <a:cubicBezTo>
                      <a:pt x="48" y="3"/>
                      <a:pt x="45" y="0"/>
                      <a:pt x="42" y="0"/>
                    </a:cubicBezTo>
                    <a:cubicBezTo>
                      <a:pt x="7" y="0"/>
                      <a:pt x="7" y="0"/>
                      <a:pt x="7" y="0"/>
                    </a:cubicBezTo>
                    <a:cubicBezTo>
                      <a:pt x="3" y="0"/>
                      <a:pt x="0" y="3"/>
                      <a:pt x="0" y="7"/>
                    </a:cubicBezTo>
                    <a:cubicBezTo>
                      <a:pt x="0" y="11"/>
                      <a:pt x="3" y="14"/>
                      <a:pt x="7" y="14"/>
                    </a:cubicBezTo>
                    <a:cubicBezTo>
                      <a:pt x="42" y="14"/>
                      <a:pt x="42" y="14"/>
                      <a:pt x="42" y="14"/>
                    </a:cubicBezTo>
                    <a:cubicBezTo>
                      <a:pt x="45" y="14"/>
                      <a:pt x="48" y="11"/>
                      <a:pt x="48"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2"/>
              <p:cNvSpPr/>
              <p:nvPr/>
            </p:nvSpPr>
            <p:spPr bwMode="auto">
              <a:xfrm>
                <a:off x="24" y="73"/>
                <a:ext cx="32" cy="15"/>
              </a:xfrm>
              <a:custGeom>
                <a:avLst/>
                <a:gdLst>
                  <a:gd name="T0" fmla="*/ 7 w 31"/>
                  <a:gd name="T1" fmla="*/ 0 h 14"/>
                  <a:gd name="T2" fmla="*/ 0 w 31"/>
                  <a:gd name="T3" fmla="*/ 7 h 14"/>
                  <a:gd name="T4" fmla="*/ 7 w 31"/>
                  <a:gd name="T5" fmla="*/ 14 h 14"/>
                  <a:gd name="T6" fmla="*/ 24 w 31"/>
                  <a:gd name="T7" fmla="*/ 14 h 14"/>
                  <a:gd name="T8" fmla="*/ 31 w 31"/>
                  <a:gd name="T9" fmla="*/ 7 h 14"/>
                  <a:gd name="T10" fmla="*/ 24 w 31"/>
                  <a:gd name="T11" fmla="*/ 0 h 14"/>
                  <a:gd name="T12" fmla="*/ 7 w 31"/>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31" h="14">
                    <a:moveTo>
                      <a:pt x="7" y="0"/>
                    </a:moveTo>
                    <a:cubicBezTo>
                      <a:pt x="3" y="0"/>
                      <a:pt x="0" y="3"/>
                      <a:pt x="0" y="7"/>
                    </a:cubicBezTo>
                    <a:cubicBezTo>
                      <a:pt x="0" y="11"/>
                      <a:pt x="3" y="14"/>
                      <a:pt x="7" y="14"/>
                    </a:cubicBezTo>
                    <a:cubicBezTo>
                      <a:pt x="24" y="14"/>
                      <a:pt x="24" y="14"/>
                      <a:pt x="24" y="14"/>
                    </a:cubicBezTo>
                    <a:cubicBezTo>
                      <a:pt x="28" y="14"/>
                      <a:pt x="31" y="11"/>
                      <a:pt x="31" y="7"/>
                    </a:cubicBezTo>
                    <a:cubicBezTo>
                      <a:pt x="31" y="3"/>
                      <a:pt x="28" y="0"/>
                      <a:pt x="24"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0" name="Group 23"/>
            <p:cNvGrpSpPr/>
            <p:nvPr/>
          </p:nvGrpSpPr>
          <p:grpSpPr bwMode="auto">
            <a:xfrm>
              <a:off x="6218958" y="2111433"/>
              <a:ext cx="497726" cy="424625"/>
              <a:chOff x="0" y="0"/>
              <a:chExt cx="164" cy="128"/>
            </a:xfrm>
            <a:solidFill>
              <a:schemeClr val="accent3">
                <a:lumMod val="50000"/>
              </a:schemeClr>
            </a:solidFill>
          </p:grpSpPr>
          <p:sp>
            <p:nvSpPr>
              <p:cNvPr id="41" name="Freeform 24"/>
              <p:cNvSpPr>
                <a:spLocks noEditPoints="1"/>
              </p:cNvSpPr>
              <p:nvPr/>
            </p:nvSpPr>
            <p:spPr bwMode="auto">
              <a:xfrm>
                <a:off x="0" y="0"/>
                <a:ext cx="106" cy="128"/>
              </a:xfrm>
              <a:custGeom>
                <a:avLst/>
                <a:gdLst>
                  <a:gd name="T0" fmla="*/ 96 w 103"/>
                  <a:gd name="T1" fmla="*/ 0 h 125"/>
                  <a:gd name="T2" fmla="*/ 47 w 103"/>
                  <a:gd name="T3" fmla="*/ 0 h 125"/>
                  <a:gd name="T4" fmla="*/ 41 w 103"/>
                  <a:gd name="T5" fmla="*/ 7 h 125"/>
                  <a:gd name="T6" fmla="*/ 41 w 103"/>
                  <a:gd name="T7" fmla="*/ 20 h 125"/>
                  <a:gd name="T8" fmla="*/ 5 w 103"/>
                  <a:gd name="T9" fmla="*/ 32 h 125"/>
                  <a:gd name="T10" fmla="*/ 0 w 103"/>
                  <a:gd name="T11" fmla="*/ 39 h 125"/>
                  <a:gd name="T12" fmla="*/ 0 w 103"/>
                  <a:gd name="T13" fmla="*/ 86 h 125"/>
                  <a:gd name="T14" fmla="*/ 5 w 103"/>
                  <a:gd name="T15" fmla="*/ 93 h 125"/>
                  <a:gd name="T16" fmla="*/ 41 w 103"/>
                  <a:gd name="T17" fmla="*/ 105 h 125"/>
                  <a:gd name="T18" fmla="*/ 41 w 103"/>
                  <a:gd name="T19" fmla="*/ 118 h 125"/>
                  <a:gd name="T20" fmla="*/ 47 w 103"/>
                  <a:gd name="T21" fmla="*/ 125 h 125"/>
                  <a:gd name="T22" fmla="*/ 96 w 103"/>
                  <a:gd name="T23" fmla="*/ 125 h 125"/>
                  <a:gd name="T24" fmla="*/ 103 w 103"/>
                  <a:gd name="T25" fmla="*/ 118 h 125"/>
                  <a:gd name="T26" fmla="*/ 103 w 103"/>
                  <a:gd name="T27" fmla="*/ 7 h 125"/>
                  <a:gd name="T28" fmla="*/ 96 w 103"/>
                  <a:gd name="T29" fmla="*/ 0 h 125"/>
                  <a:gd name="T30" fmla="*/ 14 w 103"/>
                  <a:gd name="T31" fmla="*/ 81 h 125"/>
                  <a:gd name="T32" fmla="*/ 14 w 103"/>
                  <a:gd name="T33" fmla="*/ 44 h 125"/>
                  <a:gd name="T34" fmla="*/ 41 w 103"/>
                  <a:gd name="T35" fmla="*/ 34 h 125"/>
                  <a:gd name="T36" fmla="*/ 41 w 103"/>
                  <a:gd name="T37" fmla="*/ 91 h 125"/>
                  <a:gd name="T38" fmla="*/ 14 w 103"/>
                  <a:gd name="T39" fmla="*/ 81 h 125"/>
                  <a:gd name="T40" fmla="*/ 89 w 103"/>
                  <a:gd name="T41" fmla="*/ 111 h 125"/>
                  <a:gd name="T42" fmla="*/ 54 w 103"/>
                  <a:gd name="T43" fmla="*/ 111 h 125"/>
                  <a:gd name="T44" fmla="*/ 54 w 103"/>
                  <a:gd name="T45" fmla="*/ 100 h 125"/>
                  <a:gd name="T46" fmla="*/ 54 w 103"/>
                  <a:gd name="T47" fmla="*/ 25 h 125"/>
                  <a:gd name="T48" fmla="*/ 54 w 103"/>
                  <a:gd name="T49" fmla="*/ 14 h 125"/>
                  <a:gd name="T50" fmla="*/ 89 w 103"/>
                  <a:gd name="T51" fmla="*/ 14 h 125"/>
                  <a:gd name="T52" fmla="*/ 89 w 103"/>
                  <a:gd name="T53" fmla="*/ 11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3" h="125">
                    <a:moveTo>
                      <a:pt x="96" y="0"/>
                    </a:moveTo>
                    <a:cubicBezTo>
                      <a:pt x="47" y="0"/>
                      <a:pt x="47" y="0"/>
                      <a:pt x="47" y="0"/>
                    </a:cubicBezTo>
                    <a:cubicBezTo>
                      <a:pt x="44" y="0"/>
                      <a:pt x="41" y="4"/>
                      <a:pt x="41" y="7"/>
                    </a:cubicBezTo>
                    <a:cubicBezTo>
                      <a:pt x="41" y="20"/>
                      <a:pt x="41" y="20"/>
                      <a:pt x="41" y="20"/>
                    </a:cubicBezTo>
                    <a:cubicBezTo>
                      <a:pt x="5" y="32"/>
                      <a:pt x="5" y="32"/>
                      <a:pt x="5" y="32"/>
                    </a:cubicBezTo>
                    <a:cubicBezTo>
                      <a:pt x="2" y="33"/>
                      <a:pt x="0" y="36"/>
                      <a:pt x="0" y="39"/>
                    </a:cubicBezTo>
                    <a:cubicBezTo>
                      <a:pt x="0" y="86"/>
                      <a:pt x="0" y="86"/>
                      <a:pt x="0" y="86"/>
                    </a:cubicBezTo>
                    <a:cubicBezTo>
                      <a:pt x="0" y="89"/>
                      <a:pt x="2" y="92"/>
                      <a:pt x="5" y="93"/>
                    </a:cubicBezTo>
                    <a:cubicBezTo>
                      <a:pt x="41" y="105"/>
                      <a:pt x="41" y="105"/>
                      <a:pt x="41" y="105"/>
                    </a:cubicBezTo>
                    <a:cubicBezTo>
                      <a:pt x="41" y="118"/>
                      <a:pt x="41" y="118"/>
                      <a:pt x="41" y="118"/>
                    </a:cubicBezTo>
                    <a:cubicBezTo>
                      <a:pt x="41" y="121"/>
                      <a:pt x="44" y="125"/>
                      <a:pt x="47" y="125"/>
                    </a:cubicBezTo>
                    <a:cubicBezTo>
                      <a:pt x="96" y="125"/>
                      <a:pt x="96" y="125"/>
                      <a:pt x="96" y="125"/>
                    </a:cubicBezTo>
                    <a:cubicBezTo>
                      <a:pt x="100" y="125"/>
                      <a:pt x="103" y="121"/>
                      <a:pt x="103" y="118"/>
                    </a:cubicBezTo>
                    <a:cubicBezTo>
                      <a:pt x="103" y="7"/>
                      <a:pt x="103" y="7"/>
                      <a:pt x="103" y="7"/>
                    </a:cubicBezTo>
                    <a:cubicBezTo>
                      <a:pt x="103" y="4"/>
                      <a:pt x="100" y="0"/>
                      <a:pt x="96" y="0"/>
                    </a:cubicBezTo>
                    <a:moveTo>
                      <a:pt x="14" y="81"/>
                    </a:moveTo>
                    <a:cubicBezTo>
                      <a:pt x="14" y="44"/>
                      <a:pt x="14" y="44"/>
                      <a:pt x="14" y="44"/>
                    </a:cubicBezTo>
                    <a:cubicBezTo>
                      <a:pt x="41" y="34"/>
                      <a:pt x="41" y="34"/>
                      <a:pt x="41" y="34"/>
                    </a:cubicBezTo>
                    <a:cubicBezTo>
                      <a:pt x="41" y="91"/>
                      <a:pt x="41" y="91"/>
                      <a:pt x="41" y="91"/>
                    </a:cubicBezTo>
                    <a:lnTo>
                      <a:pt x="14" y="81"/>
                    </a:lnTo>
                    <a:close/>
                    <a:moveTo>
                      <a:pt x="89" y="111"/>
                    </a:moveTo>
                    <a:cubicBezTo>
                      <a:pt x="54" y="111"/>
                      <a:pt x="54" y="111"/>
                      <a:pt x="54" y="111"/>
                    </a:cubicBezTo>
                    <a:cubicBezTo>
                      <a:pt x="54" y="100"/>
                      <a:pt x="54" y="100"/>
                      <a:pt x="54" y="100"/>
                    </a:cubicBezTo>
                    <a:cubicBezTo>
                      <a:pt x="54" y="25"/>
                      <a:pt x="54" y="25"/>
                      <a:pt x="54" y="25"/>
                    </a:cubicBezTo>
                    <a:cubicBezTo>
                      <a:pt x="54" y="14"/>
                      <a:pt x="54" y="14"/>
                      <a:pt x="54" y="14"/>
                    </a:cubicBezTo>
                    <a:cubicBezTo>
                      <a:pt x="89" y="14"/>
                      <a:pt x="89" y="14"/>
                      <a:pt x="89" y="14"/>
                    </a:cubicBezTo>
                    <a:lnTo>
                      <a:pt x="89"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25"/>
              <p:cNvSpPr/>
              <p:nvPr/>
            </p:nvSpPr>
            <p:spPr bwMode="auto">
              <a:xfrm>
                <a:off x="121" y="33"/>
                <a:ext cx="13" cy="62"/>
              </a:xfrm>
              <a:custGeom>
                <a:avLst/>
                <a:gdLst>
                  <a:gd name="T0" fmla="*/ 7 w 13"/>
                  <a:gd name="T1" fmla="*/ 0 h 61"/>
                  <a:gd name="T2" fmla="*/ 0 w 13"/>
                  <a:gd name="T3" fmla="*/ 7 h 61"/>
                  <a:gd name="T4" fmla="*/ 0 w 13"/>
                  <a:gd name="T5" fmla="*/ 54 h 61"/>
                  <a:gd name="T6" fmla="*/ 7 w 13"/>
                  <a:gd name="T7" fmla="*/ 61 h 61"/>
                  <a:gd name="T8" fmla="*/ 13 w 13"/>
                  <a:gd name="T9" fmla="*/ 54 h 61"/>
                  <a:gd name="T10" fmla="*/ 13 w 13"/>
                  <a:gd name="T11" fmla="*/ 7 h 61"/>
                  <a:gd name="T12" fmla="*/ 7 w 13"/>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13" h="61">
                    <a:moveTo>
                      <a:pt x="7" y="0"/>
                    </a:moveTo>
                    <a:cubicBezTo>
                      <a:pt x="3" y="0"/>
                      <a:pt x="0" y="3"/>
                      <a:pt x="0" y="7"/>
                    </a:cubicBezTo>
                    <a:cubicBezTo>
                      <a:pt x="0" y="54"/>
                      <a:pt x="0" y="54"/>
                      <a:pt x="0" y="54"/>
                    </a:cubicBezTo>
                    <a:cubicBezTo>
                      <a:pt x="0" y="58"/>
                      <a:pt x="3" y="61"/>
                      <a:pt x="7" y="61"/>
                    </a:cubicBezTo>
                    <a:cubicBezTo>
                      <a:pt x="10" y="61"/>
                      <a:pt x="13" y="58"/>
                      <a:pt x="13" y="54"/>
                    </a:cubicBezTo>
                    <a:cubicBezTo>
                      <a:pt x="13" y="7"/>
                      <a:pt x="13" y="7"/>
                      <a:pt x="13" y="7"/>
                    </a:cubicBezTo>
                    <a:cubicBezTo>
                      <a:pt x="13" y="3"/>
                      <a:pt x="10"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26"/>
              <p:cNvSpPr/>
              <p:nvPr/>
            </p:nvSpPr>
            <p:spPr bwMode="auto">
              <a:xfrm>
                <a:off x="150" y="23"/>
                <a:ext cx="14" cy="81"/>
              </a:xfrm>
              <a:custGeom>
                <a:avLst/>
                <a:gdLst>
                  <a:gd name="T0" fmla="*/ 7 w 14"/>
                  <a:gd name="T1" fmla="*/ 0 h 79"/>
                  <a:gd name="T2" fmla="*/ 0 w 14"/>
                  <a:gd name="T3" fmla="*/ 6 h 79"/>
                  <a:gd name="T4" fmla="*/ 0 w 14"/>
                  <a:gd name="T5" fmla="*/ 73 h 79"/>
                  <a:gd name="T6" fmla="*/ 7 w 14"/>
                  <a:gd name="T7" fmla="*/ 79 h 79"/>
                  <a:gd name="T8" fmla="*/ 14 w 14"/>
                  <a:gd name="T9" fmla="*/ 73 h 79"/>
                  <a:gd name="T10" fmla="*/ 14 w 14"/>
                  <a:gd name="T11" fmla="*/ 6 h 79"/>
                  <a:gd name="T12" fmla="*/ 7 w 1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4" h="79">
                    <a:moveTo>
                      <a:pt x="7" y="0"/>
                    </a:moveTo>
                    <a:cubicBezTo>
                      <a:pt x="3" y="0"/>
                      <a:pt x="0" y="3"/>
                      <a:pt x="0" y="6"/>
                    </a:cubicBezTo>
                    <a:cubicBezTo>
                      <a:pt x="0" y="73"/>
                      <a:pt x="0" y="73"/>
                      <a:pt x="0" y="73"/>
                    </a:cubicBezTo>
                    <a:cubicBezTo>
                      <a:pt x="0" y="76"/>
                      <a:pt x="3" y="79"/>
                      <a:pt x="7" y="79"/>
                    </a:cubicBezTo>
                    <a:cubicBezTo>
                      <a:pt x="11" y="79"/>
                      <a:pt x="14" y="76"/>
                      <a:pt x="14" y="73"/>
                    </a:cubicBezTo>
                    <a:cubicBezTo>
                      <a:pt x="14" y="6"/>
                      <a:pt x="14" y="6"/>
                      <a:pt x="14" y="6"/>
                    </a:cubicBezTo>
                    <a:cubicBezTo>
                      <a:pt x="14" y="3"/>
                      <a:pt x="11"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47" name="矩形 46"/>
          <p:cNvSpPr/>
          <p:nvPr/>
        </p:nvSpPr>
        <p:spPr>
          <a:xfrm>
            <a:off x="1299181" y="662084"/>
            <a:ext cx="5393636" cy="1107996"/>
          </a:xfrm>
          <a:prstGeom prst="rect">
            <a:avLst/>
          </a:prstGeom>
        </p:spPr>
        <p:txBody>
          <a:bodyPr wrap="square">
            <a:spAutoFit/>
          </a:bodyPr>
          <a:lstStyle/>
          <a:p>
            <a:r>
              <a:rPr lang="zh-TW" altLang="en-US" sz="6600" b="1" dirty="0" smtClean="0">
                <a:latin typeface="微軟正黑體" panose="020B0604030504040204" pitchFamily="34" charset="-120"/>
                <a:ea typeface="微軟正黑體" panose="020B0604030504040204" pitchFamily="34" charset="-120"/>
              </a:rPr>
              <a:t> 休 息 時 間</a:t>
            </a:r>
            <a:endParaRPr lang="en-US" altLang="zh-TW" sz="6600" b="1" dirty="0">
              <a:latin typeface="微軟正黑體" panose="020B0604030504040204" pitchFamily="34" charset="-120"/>
              <a:ea typeface="微軟正黑體" panose="020B0604030504040204" pitchFamily="34" charset="-120"/>
            </a:endParaRPr>
          </a:p>
        </p:txBody>
      </p:sp>
      <p:grpSp>
        <p:nvGrpSpPr>
          <p:cNvPr id="49" name="组合 36"/>
          <p:cNvGrpSpPr/>
          <p:nvPr/>
        </p:nvGrpSpPr>
        <p:grpSpPr>
          <a:xfrm>
            <a:off x="-737983" y="113660"/>
            <a:ext cx="1688764" cy="2168989"/>
            <a:chOff x="996950" y="2262188"/>
            <a:chExt cx="434975" cy="696913"/>
          </a:xfrm>
          <a:solidFill>
            <a:schemeClr val="accent6">
              <a:lumMod val="75000"/>
            </a:schemeClr>
          </a:solidFill>
        </p:grpSpPr>
        <p:sp>
          <p:nvSpPr>
            <p:cNvPr id="50"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Oval 31"/>
            <p:cNvSpPr>
              <a:spLocks noChangeArrowheads="1"/>
            </p:cNvSpPr>
            <p:nvPr/>
          </p:nvSpPr>
          <p:spPr bwMode="auto">
            <a:xfrm>
              <a:off x="1143000" y="2382838"/>
              <a:ext cx="9525" cy="11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Oval 45"/>
            <p:cNvSpPr>
              <a:spLocks noChangeArrowheads="1"/>
            </p:cNvSpPr>
            <p:nvPr/>
          </p:nvSpPr>
          <p:spPr bwMode="auto">
            <a:xfrm>
              <a:off x="1257300" y="2462213"/>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Freeform 8"/>
          <p:cNvSpPr/>
          <p:nvPr/>
        </p:nvSpPr>
        <p:spPr bwMode="auto">
          <a:xfrm>
            <a:off x="-307182" y="5187820"/>
            <a:ext cx="1103881" cy="1691013"/>
          </a:xfrm>
          <a:custGeom>
            <a:avLst/>
            <a:gdLst>
              <a:gd name="T0" fmla="*/ 232 w 668"/>
              <a:gd name="T1" fmla="*/ 1571 h 1571"/>
              <a:gd name="T2" fmla="*/ 437 w 668"/>
              <a:gd name="T3" fmla="*/ 1571 h 1571"/>
              <a:gd name="T4" fmla="*/ 384 w 668"/>
              <a:gd name="T5" fmla="*/ 806 h 1571"/>
              <a:gd name="T6" fmla="*/ 668 w 668"/>
              <a:gd name="T7" fmla="*/ 434 h 1571"/>
              <a:gd name="T8" fmla="*/ 366 w 668"/>
              <a:gd name="T9" fmla="*/ 705 h 1571"/>
              <a:gd name="T10" fmla="*/ 327 w 668"/>
              <a:gd name="T11" fmla="*/ 0 h 1571"/>
              <a:gd name="T12" fmla="*/ 276 w 668"/>
              <a:gd name="T13" fmla="*/ 848 h 1571"/>
              <a:gd name="T14" fmla="*/ 0 w 668"/>
              <a:gd name="T15" fmla="*/ 582 h 1571"/>
              <a:gd name="T16" fmla="*/ 269 w 668"/>
              <a:gd name="T17" fmla="*/ 956 h 1571"/>
              <a:gd name="T18" fmla="*/ 232 w 668"/>
              <a:gd name="T19" fmla="*/ 1571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8" h="1571">
                <a:moveTo>
                  <a:pt x="232" y="1571"/>
                </a:moveTo>
                <a:lnTo>
                  <a:pt x="437" y="1571"/>
                </a:lnTo>
                <a:lnTo>
                  <a:pt x="384" y="806"/>
                </a:lnTo>
                <a:lnTo>
                  <a:pt x="668" y="434"/>
                </a:lnTo>
                <a:lnTo>
                  <a:pt x="366" y="705"/>
                </a:lnTo>
                <a:lnTo>
                  <a:pt x="327" y="0"/>
                </a:lnTo>
                <a:lnTo>
                  <a:pt x="276" y="848"/>
                </a:lnTo>
                <a:lnTo>
                  <a:pt x="0" y="582"/>
                </a:lnTo>
                <a:lnTo>
                  <a:pt x="269" y="956"/>
                </a:lnTo>
                <a:lnTo>
                  <a:pt x="232" y="1571"/>
                </a:lnTo>
                <a:close/>
              </a:path>
            </a:pathLst>
          </a:custGeom>
          <a:solidFill>
            <a:schemeClr val="accent4">
              <a:lumMod val="50000"/>
              <a:alpha val="65000"/>
            </a:schemeClr>
          </a:solidFill>
          <a:ln w="9525" cmpd="sng">
            <a:solidFill>
              <a:srgbClr val="CBAB89"/>
            </a:solidFill>
            <a:round/>
          </a:ln>
        </p:spPr>
        <p:txBody>
          <a:bodyPr/>
          <a:lstStyle/>
          <a:p>
            <a:endParaRPr lang="zh-CN" altLang="en-US"/>
          </a:p>
        </p:txBody>
      </p:sp>
      <p:sp>
        <p:nvSpPr>
          <p:cNvPr id="111" name="Oval 9"/>
          <p:cNvSpPr>
            <a:spLocks noChangeArrowheads="1"/>
          </p:cNvSpPr>
          <p:nvPr/>
        </p:nvSpPr>
        <p:spPr bwMode="auto">
          <a:xfrm>
            <a:off x="451550" y="5400387"/>
            <a:ext cx="622203" cy="606806"/>
          </a:xfrm>
          <a:prstGeom prst="ellipse">
            <a:avLst/>
          </a:prstGeom>
          <a:solidFill>
            <a:schemeClr val="accent6">
              <a:lumMod val="50000"/>
            </a:schemeClr>
          </a:solidFill>
          <a:ln w="9525" cmpd="sng">
            <a:solidFill>
              <a:srgbClr val="CBAB89"/>
            </a:solidFill>
            <a:round/>
          </a:ln>
        </p:spPr>
        <p:txBody>
          <a:bodyPr/>
          <a:lstStyle/>
          <a:p>
            <a:endParaRPr lang="zh-CN" altLang="en-US"/>
          </a:p>
        </p:txBody>
      </p:sp>
      <p:sp>
        <p:nvSpPr>
          <p:cNvPr id="112" name="Oval 10"/>
          <p:cNvSpPr>
            <a:spLocks noChangeArrowheads="1"/>
          </p:cNvSpPr>
          <p:nvPr/>
        </p:nvSpPr>
        <p:spPr bwMode="auto">
          <a:xfrm>
            <a:off x="525510" y="5497470"/>
            <a:ext cx="482674" cy="412639"/>
          </a:xfrm>
          <a:prstGeom prst="ellipse">
            <a:avLst/>
          </a:prstGeom>
          <a:solidFill>
            <a:schemeClr val="accent6">
              <a:lumMod val="20000"/>
              <a:lumOff val="80000"/>
            </a:schemeClr>
          </a:solidFill>
          <a:ln>
            <a:solidFill>
              <a:srgbClr val="CBAB89"/>
            </a:solidFill>
          </a:ln>
        </p:spPr>
        <p:txBody>
          <a:bodyPr/>
          <a:lstStyle/>
          <a:p>
            <a:endParaRPr lang="zh-CN" altLang="en-US"/>
          </a:p>
        </p:txBody>
      </p:sp>
      <p:sp>
        <p:nvSpPr>
          <p:cNvPr id="113" name="Oval 9"/>
          <p:cNvSpPr>
            <a:spLocks noChangeArrowheads="1"/>
          </p:cNvSpPr>
          <p:nvPr/>
        </p:nvSpPr>
        <p:spPr bwMode="auto">
          <a:xfrm>
            <a:off x="-73960" y="4823927"/>
            <a:ext cx="697241" cy="710284"/>
          </a:xfrm>
          <a:prstGeom prst="ellipse">
            <a:avLst/>
          </a:prstGeom>
          <a:solidFill>
            <a:schemeClr val="accent6">
              <a:lumMod val="50000"/>
            </a:schemeClr>
          </a:solidFill>
          <a:ln w="9525" cmpd="sng">
            <a:solidFill>
              <a:srgbClr val="CBAB89"/>
            </a:solidFill>
            <a:round/>
          </a:ln>
        </p:spPr>
        <p:txBody>
          <a:bodyPr/>
          <a:lstStyle/>
          <a:p>
            <a:endParaRPr lang="zh-CN" altLang="en-US"/>
          </a:p>
        </p:txBody>
      </p:sp>
      <p:sp>
        <p:nvSpPr>
          <p:cNvPr id="114" name="Oval 10"/>
          <p:cNvSpPr>
            <a:spLocks noChangeArrowheads="1"/>
          </p:cNvSpPr>
          <p:nvPr/>
        </p:nvSpPr>
        <p:spPr bwMode="auto">
          <a:xfrm>
            <a:off x="7199" y="4937566"/>
            <a:ext cx="540885" cy="483006"/>
          </a:xfrm>
          <a:prstGeom prst="ellipse">
            <a:avLst/>
          </a:prstGeom>
          <a:solidFill>
            <a:schemeClr val="accent6">
              <a:lumMod val="20000"/>
              <a:lumOff val="80000"/>
            </a:schemeClr>
          </a:solidFill>
          <a:ln>
            <a:solidFill>
              <a:srgbClr val="CBAB89"/>
            </a:solidFill>
          </a:ln>
        </p:spPr>
        <p:txBody>
          <a:bodyPr/>
          <a:lstStyle/>
          <a:p>
            <a:endParaRPr lang="zh-CN" altLang="en-US"/>
          </a:p>
        </p:txBody>
      </p:sp>
    </p:spTree>
    <p:extLst>
      <p:ext uri="{BB962C8B-B14F-4D97-AF65-F5344CB8AC3E}">
        <p14:creationId xmlns:p14="http://schemas.microsoft.com/office/powerpoint/2010/main" val="292564639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5"/>
          <p:cNvGrpSpPr>
            <a:grpSpLocks/>
          </p:cNvGrpSpPr>
          <p:nvPr/>
        </p:nvGrpSpPr>
        <p:grpSpPr bwMode="auto">
          <a:xfrm>
            <a:off x="7997825" y="3700463"/>
            <a:ext cx="3997325" cy="3157537"/>
            <a:chOff x="304800" y="4691063"/>
            <a:chExt cx="3050544" cy="2166937"/>
          </a:xfrm>
        </p:grpSpPr>
        <p:pic>
          <p:nvPicPr>
            <p:cNvPr id="3" name="그림 30" descr="개체_204.png"/>
            <p:cNvPicPr>
              <a:picLocks noChangeAspect="1"/>
            </p:cNvPicPr>
            <p:nvPr/>
          </p:nvPicPr>
          <p:blipFill>
            <a:blip r:embed="rId2" cstate="print">
              <a:duotone>
                <a:prstClr val="black"/>
                <a:schemeClr val="tx2">
                  <a:tint val="45000"/>
                  <a:satMod val="400000"/>
                </a:schemeClr>
              </a:duotone>
            </a:blip>
            <a:srcRect r="49184"/>
            <a:stretch>
              <a:fillRect/>
            </a:stretch>
          </p:blipFill>
          <p:spPr bwMode="auto">
            <a:xfrm>
              <a:off x="304800" y="4691063"/>
              <a:ext cx="1581150" cy="2166937"/>
            </a:xfrm>
            <a:prstGeom prst="rect">
              <a:avLst/>
            </a:prstGeom>
            <a:noFill/>
            <a:ln w="9525">
              <a:noFill/>
              <a:miter lim="800000"/>
              <a:headEnd/>
              <a:tailEnd/>
            </a:ln>
          </p:spPr>
        </p:pic>
        <p:pic>
          <p:nvPicPr>
            <p:cNvPr id="4" name="그림 49" descr="개체_205.png"/>
            <p:cNvPicPr>
              <a:picLocks noChangeAspect="1"/>
            </p:cNvPicPr>
            <p:nvPr/>
          </p:nvPicPr>
          <p:blipFill>
            <a:blip r:embed="rId3" cstate="print">
              <a:duotone>
                <a:prstClr val="black"/>
                <a:schemeClr val="tx2">
                  <a:tint val="45000"/>
                  <a:satMod val="400000"/>
                </a:schemeClr>
              </a:duotone>
            </a:blip>
            <a:srcRect/>
            <a:stretch>
              <a:fillRect/>
            </a:stretch>
          </p:blipFill>
          <p:spPr bwMode="auto">
            <a:xfrm>
              <a:off x="1619249" y="4940301"/>
              <a:ext cx="1736095" cy="1917699"/>
            </a:xfrm>
            <a:prstGeom prst="rect">
              <a:avLst/>
            </a:prstGeom>
            <a:noFill/>
            <a:ln w="9525">
              <a:noFill/>
              <a:miter lim="800000"/>
              <a:headEnd/>
              <a:tailEnd/>
            </a:ln>
          </p:spPr>
        </p:pic>
      </p:grpSp>
      <p:sp>
        <p:nvSpPr>
          <p:cNvPr id="5" name="矩形 4"/>
          <p:cNvSpPr/>
          <p:nvPr/>
        </p:nvSpPr>
        <p:spPr>
          <a:xfrm>
            <a:off x="0" y="465138"/>
            <a:ext cx="12192000" cy="3119437"/>
          </a:xfrm>
          <a:prstGeom prst="rect">
            <a:avLst/>
          </a:prstGeom>
          <a:solidFill>
            <a:schemeClr val="accent6">
              <a:alpha val="34000"/>
            </a:schemeClr>
          </a:solidFill>
          <a:ln>
            <a:noFill/>
          </a:ln>
          <a:effectLst/>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endParaRPr lang="zh-TW" altLang="en-US"/>
          </a:p>
        </p:txBody>
      </p:sp>
      <p:sp>
        <p:nvSpPr>
          <p:cNvPr id="6" name="矩形 5"/>
          <p:cNvSpPr/>
          <p:nvPr/>
        </p:nvSpPr>
        <p:spPr>
          <a:xfrm>
            <a:off x="1519238" y="352425"/>
            <a:ext cx="8782050" cy="3478213"/>
          </a:xfrm>
          <a:prstGeom prst="rect">
            <a:avLst/>
          </a:prstGeom>
        </p:spPr>
        <p:txBody>
          <a:bodyPr>
            <a:spAutoFit/>
          </a:bodyPr>
          <a:lstStyle/>
          <a:p>
            <a:pPr algn="ctr" eaLnBrk="1" fontAlgn="auto" latinLnBrk="1" hangingPunct="1">
              <a:spcBef>
                <a:spcPts val="0"/>
              </a:spcBef>
              <a:spcAft>
                <a:spcPts val="0"/>
              </a:spcAft>
              <a:defRPr/>
            </a:pPr>
            <a:r>
              <a:rPr lang="en-US" altLang="zh-TW" sz="22000" kern="0" dirty="0">
                <a:ln w="0"/>
                <a:effectLst>
                  <a:outerShdw blurRad="38100" dist="19050" dir="2700000" algn="tl" rotWithShape="0">
                    <a:schemeClr val="dk1">
                      <a:alpha val="40000"/>
                    </a:schemeClr>
                  </a:outerShdw>
                </a:effectLst>
                <a:latin typeface="Arial Black" pitchFamily="34" charset="0"/>
                <a:ea typeface="微軟正黑體" pitchFamily="34" charset="-120"/>
              </a:rPr>
              <a:t>Q</a:t>
            </a:r>
            <a:r>
              <a:rPr lang="en-US" altLang="zh-TW" sz="9600" kern="0" dirty="0">
                <a:ln w="0"/>
                <a:effectLst>
                  <a:outerShdw blurRad="38100" dist="19050" dir="2700000" algn="tl" rotWithShape="0">
                    <a:schemeClr val="dk1">
                      <a:alpha val="40000"/>
                    </a:schemeClr>
                  </a:outerShdw>
                </a:effectLst>
                <a:latin typeface="Arial Black" pitchFamily="34" charset="0"/>
                <a:ea typeface="GungsuhChe" pitchFamily="49" charset="-127"/>
              </a:rPr>
              <a:t> &amp; </a:t>
            </a:r>
            <a:r>
              <a:rPr lang="en-US" altLang="zh-TW" sz="22000" kern="0" dirty="0">
                <a:ln w="0"/>
                <a:effectLst>
                  <a:outerShdw blurRad="38100" dist="19050" dir="2700000" algn="tl" rotWithShape="0">
                    <a:schemeClr val="dk1">
                      <a:alpha val="40000"/>
                    </a:schemeClr>
                  </a:outerShdw>
                </a:effectLst>
                <a:latin typeface="Arial Black" pitchFamily="34" charset="0"/>
                <a:ea typeface="微軟正黑體" pitchFamily="34" charset="-120"/>
              </a:rPr>
              <a:t>A</a:t>
            </a:r>
            <a:endParaRPr lang="en-US" altLang="ko-KR" sz="22000" kern="0" dirty="0">
              <a:ln w="0"/>
              <a:effectLst>
                <a:outerShdw blurRad="38100" dist="19050" dir="2700000" algn="tl" rotWithShape="0">
                  <a:schemeClr val="dk1">
                    <a:alpha val="40000"/>
                  </a:schemeClr>
                </a:outerShdw>
              </a:effectLst>
              <a:latin typeface="Arial Black" pitchFamily="34" charset="0"/>
              <a:ea typeface="微軟正黑體" pitchFamily="34" charset="-120"/>
            </a:endParaRPr>
          </a:p>
        </p:txBody>
      </p:sp>
      <p:sp>
        <p:nvSpPr>
          <p:cNvPr id="7" name="矩形 5"/>
          <p:cNvSpPr>
            <a:spLocks noChangeArrowheads="1"/>
          </p:cNvSpPr>
          <p:nvPr/>
        </p:nvSpPr>
        <p:spPr bwMode="auto">
          <a:xfrm>
            <a:off x="231775" y="4556125"/>
            <a:ext cx="862647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107</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年</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26</a:t>
            </a:r>
            <a:r>
              <a:rPr lang="zh-TW" altLang="en-US" sz="3200" b="1" u="sng" dirty="0" smtClean="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                                                                                     </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a:p>
            <a:pPr eaLnBrk="1" latinLnBrk="1" hangingPunct="1"/>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                           1.</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說明會問答集</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a:p>
            <a:pPr eaLnBrk="1" latinLnBrk="1" hangingPunct="1"/>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                           2.</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表冊勘誤版</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a:p>
            <a:pPr eaLnBrk="1" latinLnBrk="1" hangingPunct="1"/>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                           3.</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說明會簡報勘誤版</a:t>
            </a:r>
          </a:p>
        </p:txBody>
      </p:sp>
    </p:spTree>
    <p:extLst>
      <p:ext uri="{BB962C8B-B14F-4D97-AF65-F5344CB8AC3E}">
        <p14:creationId xmlns:p14="http://schemas.microsoft.com/office/powerpoint/2010/main" val="92237109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821740" y="2513399"/>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10600" b="1" dirty="0" smtClean="0">
                <a:latin typeface="微軟正黑體" panose="020B0604030504040204" pitchFamily="34" charset="-120"/>
                <a:ea typeface="微軟正黑體" panose="020B0604030504040204" pitchFamily="34" charset="-120"/>
              </a:rPr>
              <a:t>感謝蒞臨</a:t>
            </a:r>
            <a:br>
              <a:rPr lang="zh-TW" altLang="en-US" sz="10600" b="1" dirty="0" smtClean="0">
                <a:latin typeface="微軟正黑體" panose="020B0604030504040204" pitchFamily="34" charset="-120"/>
                <a:ea typeface="微軟正黑體" panose="020B0604030504040204" pitchFamily="34" charset="-120"/>
              </a:rPr>
            </a:br>
            <a:r>
              <a:rPr lang="zh-TW" altLang="en-US" sz="10600" b="1" dirty="0" smtClean="0">
                <a:latin typeface="微軟正黑體" panose="020B0604030504040204" pitchFamily="34" charset="-120"/>
                <a:ea typeface="微軟正黑體" panose="020B0604030504040204" pitchFamily="34" charset="-120"/>
              </a:rPr>
              <a:t>    後會有期！</a:t>
            </a:r>
            <a:endParaRPr lang="zh-TW" altLang="en-US" sz="10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7506855" y="5954712"/>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543428" cy="948070"/>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1097639" y="4412738"/>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881862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6676508"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開放學校申請修正「當期及歷史資料」：</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05/07</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05/11</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7" y="1714875"/>
            <a:ext cx="10591414" cy="1037669"/>
            <a:chOff x="1216025" y="2955926"/>
            <a:chExt cx="1971675" cy="215900"/>
          </a:xfrm>
        </p:grpSpPr>
        <p:sp>
          <p:nvSpPr>
            <p:cNvPr id="18"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8</a:t>
            </a:fld>
            <a:endParaRPr lang="zh-TW" altLang="en-US" dirty="0"/>
          </a:p>
        </p:txBody>
      </p:sp>
      <p:graphicFrame>
        <p:nvGraphicFramePr>
          <p:cNvPr id="17" name="表格 16"/>
          <p:cNvGraphicFramePr>
            <a:graphicFrameLocks noGrp="1"/>
          </p:cNvGraphicFramePr>
          <p:nvPr>
            <p:extLst>
              <p:ext uri="{D42A27DB-BD31-4B8C-83A1-F6EECF244321}">
                <p14:modId xmlns:p14="http://schemas.microsoft.com/office/powerpoint/2010/main" val="53122257"/>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7</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11</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8040799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5745163"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開放學校修正「當期及歷史資料」：</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05/14</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05/18</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169040953"/>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val="20000"/>
                    </a:ext>
                  </a:extLst>
                </a:gridCol>
                <a:gridCol w="599168">
                  <a:extLst>
                    <a:ext uri="{9D8B030D-6E8A-4147-A177-3AD203B41FA5}">
                      <a16:colId xmlns:a16="http://schemas.microsoft.com/office/drawing/2014/main" val="20001"/>
                    </a:ext>
                  </a:extLst>
                </a:gridCol>
                <a:gridCol w="599168">
                  <a:extLst>
                    <a:ext uri="{9D8B030D-6E8A-4147-A177-3AD203B41FA5}">
                      <a16:colId xmlns:a16="http://schemas.microsoft.com/office/drawing/2014/main" val="20002"/>
                    </a:ext>
                  </a:extLst>
                </a:gridCol>
                <a:gridCol w="599168">
                  <a:extLst>
                    <a:ext uri="{9D8B030D-6E8A-4147-A177-3AD203B41FA5}">
                      <a16:colId xmlns:a16="http://schemas.microsoft.com/office/drawing/2014/main" val="20003"/>
                    </a:ext>
                  </a:extLst>
                </a:gridCol>
                <a:gridCol w="599168">
                  <a:extLst>
                    <a:ext uri="{9D8B030D-6E8A-4147-A177-3AD203B41FA5}">
                      <a16:colId xmlns:a16="http://schemas.microsoft.com/office/drawing/2014/main" val="20004"/>
                    </a:ext>
                  </a:extLst>
                </a:gridCol>
                <a:gridCol w="599168">
                  <a:extLst>
                    <a:ext uri="{9D8B030D-6E8A-4147-A177-3AD203B41FA5}">
                      <a16:colId xmlns:a16="http://schemas.microsoft.com/office/drawing/2014/main" val="20005"/>
                    </a:ext>
                  </a:extLst>
                </a:gridCol>
                <a:gridCol w="599168">
                  <a:extLst>
                    <a:ext uri="{9D8B030D-6E8A-4147-A177-3AD203B41FA5}">
                      <a16:colId xmlns:a16="http://schemas.microsoft.com/office/drawing/2014/main"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14</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18</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grpSp>
        <p:nvGrpSpPr>
          <p:cNvPr id="15" name="组合 38"/>
          <p:cNvGrpSpPr/>
          <p:nvPr/>
        </p:nvGrpSpPr>
        <p:grpSpPr>
          <a:xfrm>
            <a:off x="1166067" y="1714875"/>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9</a:t>
            </a:fld>
            <a:endParaRPr lang="zh-TW" altLang="en-US" dirty="0"/>
          </a:p>
        </p:txBody>
      </p:sp>
    </p:spTree>
    <p:extLst>
      <p:ext uri="{BB962C8B-B14F-4D97-AF65-F5344CB8AC3E}">
        <p14:creationId xmlns:p14="http://schemas.microsoft.com/office/powerpoint/2010/main" val="3305322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TotalTime>
  <Words>9371</Words>
  <Application>Microsoft Office PowerPoint</Application>
  <PresentationFormat>寬螢幕</PresentationFormat>
  <Paragraphs>2929</Paragraphs>
  <Slides>74</Slides>
  <Notes>0</Notes>
  <HiddenSlides>0</HiddenSlides>
  <MMClips>0</MMClips>
  <ScaleCrop>false</ScaleCrop>
  <HeadingPairs>
    <vt:vector size="6" baseType="variant">
      <vt:variant>
        <vt:lpstr>使用字型</vt:lpstr>
      </vt:variant>
      <vt:variant>
        <vt:i4>12</vt:i4>
      </vt:variant>
      <vt:variant>
        <vt:lpstr>佈景主題</vt:lpstr>
      </vt:variant>
      <vt:variant>
        <vt:i4>1</vt:i4>
      </vt:variant>
      <vt:variant>
        <vt:lpstr>投影片標題</vt:lpstr>
      </vt:variant>
      <vt:variant>
        <vt:i4>74</vt:i4>
      </vt:variant>
    </vt:vector>
  </HeadingPairs>
  <TitlesOfParts>
    <vt:vector size="87" baseType="lpstr">
      <vt:lpstr>等线</vt:lpstr>
      <vt:lpstr>GungsuhChe</vt:lpstr>
      <vt:lpstr>HY얕은샘물M</vt:lpstr>
      <vt:lpstr>Tw Cen MT</vt:lpstr>
      <vt:lpstr>微軟正黑體</vt:lpstr>
      <vt:lpstr>新細明體</vt:lpstr>
      <vt:lpstr>Arial</vt:lpstr>
      <vt:lpstr>Arial Black</vt:lpstr>
      <vt:lpstr>Calibri</vt:lpstr>
      <vt:lpstr>Calibri Light</vt:lpstr>
      <vt:lpstr>Times New Roman</vt:lpstr>
      <vt:lpstr>Wingdings</vt:lpstr>
      <vt:lpstr>Office 佈景主題</vt:lpstr>
      <vt:lpstr>技專校院校務資料庫 107年03月份填表說明會</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技專校院校務資料庫 107年03月份填表說明會</dc:title>
  <dc:creator>tvedb</dc:creator>
  <cp:lastModifiedBy>tvedb</cp:lastModifiedBy>
  <cp:revision>128</cp:revision>
  <dcterms:created xsi:type="dcterms:W3CDTF">2018-01-16T02:34:19Z</dcterms:created>
  <dcterms:modified xsi:type="dcterms:W3CDTF">2018-02-21T07:58:56Z</dcterms:modified>
</cp:coreProperties>
</file>